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2" r:id="rId7"/>
    <p:sldId id="263" r:id="rId8"/>
    <p:sldId id="264" r:id="rId9"/>
    <p:sldId id="265" r:id="rId10"/>
    <p:sldId id="266" r:id="rId11"/>
    <p:sldId id="268" r:id="rId12"/>
    <p:sldId id="269" r:id="rId13"/>
    <p:sldId id="270" r:id="rId14"/>
    <p:sldId id="272" r:id="rId15"/>
    <p:sldId id="274" r:id="rId16"/>
    <p:sldId id="275" r:id="rId17"/>
    <p:sldId id="276" r:id="rId18"/>
    <p:sldId id="277" r:id="rId19"/>
    <p:sldId id="278" r:id="rId20"/>
    <p:sldId id="279" r:id="rId21"/>
    <p:sldId id="280" r:id="rId2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lvl1pPr>
    <a:lvl2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lvl2pPr>
    <a:lvl3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lvl3pPr>
    <a:lvl4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lvl4pPr>
    <a:lvl5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lvl5pPr>
    <a:lvl6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lvl6pPr>
    <a:lvl7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lvl7pPr>
    <a:lvl8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lvl8pPr>
    <a:lvl9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3" d="100"/>
          <a:sy n="43" d="100"/>
        </p:scale>
        <p:origin x="7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1" name="Body Level One…"/>
          <p:cNvSpPr txBox="1">
            <a:spLocks noGrp="1"/>
          </p:cNvSpPr>
          <p:nvPr>
            <p:ph type="body" sz="quarter" idx="1" hasCustomPrompt="1"/>
          </p:nvPr>
        </p:nvSpPr>
        <p:spPr>
          <a:xfrm>
            <a:off x="1201340" y="11859862"/>
            <a:ext cx="21971005" cy="636982"/>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Author and Date</a:t>
            </a:r>
          </a:p>
          <a:p>
            <a:pPr lvl="1"/>
            <a:endParaRPr/>
          </a:p>
          <a:p>
            <a:pPr lvl="2"/>
            <a:endParaRPr/>
          </a:p>
          <a:p>
            <a:pPr lvl="3"/>
            <a:endParaRPr/>
          </a:p>
          <a:p>
            <a:pPr lvl="4"/>
            <a:endParaRPr/>
          </a:p>
        </p:txBody>
      </p:sp>
      <p:sp>
        <p:nvSpPr>
          <p:cNvPr id="12" name="Presentation Title"/>
          <p:cNvSpPr txBox="1">
            <a:spLocks noGrp="1"/>
          </p:cNvSpPr>
          <p:nvPr>
            <p:ph type="title" hasCustomPrompt="1"/>
          </p:nvPr>
        </p:nvSpPr>
        <p:spPr>
          <a:xfrm>
            <a:off x="1206496" y="2574991"/>
            <a:ext cx="21971005" cy="4648204"/>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21" hasCustomPrompt="1"/>
          </p:nvPr>
        </p:nvSpPr>
        <p:spPr>
          <a:xfrm>
            <a:off x="1201342" y="7223190"/>
            <a:ext cx="21971002" cy="1905003"/>
          </a:xfrm>
          <a:prstGeom prst="rect">
            <a:avLst/>
          </a:prstGeom>
        </p:spPr>
        <p:txBody>
          <a:bodyPr numCol="1" spcCol="38100"/>
          <a:lstStyle>
            <a:lvl1pPr marL="0" indent="0" defTabSz="825500">
              <a:lnSpc>
                <a:spcPct val="100000"/>
              </a:lnSpc>
              <a:spcBef>
                <a:spcPts val="0"/>
              </a:spcBef>
              <a:buSzTx/>
              <a:buNone/>
              <a:defRPr sz="5500" b="1"/>
            </a:lvl1pPr>
          </a:lstStyle>
          <a:p>
            <a:r>
              <a:t>Presentation Subtitle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5"/>
            <a:ext cx="21971000" cy="7241587"/>
          </a:xfrm>
          <a:prstGeom prst="rect">
            <a:avLst/>
          </a:prstGeom>
        </p:spPr>
        <p:txBody>
          <a:bodyPr numCol="1" spcCol="38100" anchor="b"/>
          <a:lstStyle>
            <a:lvl1pPr marL="0" indent="0" algn="ctr">
              <a:lnSpc>
                <a:spcPct val="80000"/>
              </a:lnSpc>
              <a:spcBef>
                <a:spcPts val="0"/>
              </a:spcBef>
              <a:buSzTx/>
              <a:buNone/>
              <a:defRPr sz="25000" b="1" spc="-250"/>
            </a:lvl1pPr>
            <a:lvl2pPr marL="0" indent="0" algn="ctr">
              <a:lnSpc>
                <a:spcPct val="80000"/>
              </a:lnSpc>
              <a:spcBef>
                <a:spcPts val="0"/>
              </a:spcBef>
              <a:buSzTx/>
              <a:buNone/>
              <a:defRPr sz="25000" b="1" spc="-250"/>
            </a:lvl2pPr>
            <a:lvl3pPr marL="0" indent="0" algn="ctr">
              <a:lnSpc>
                <a:spcPct val="80000"/>
              </a:lnSpc>
              <a:spcBef>
                <a:spcPts val="0"/>
              </a:spcBef>
              <a:buSzTx/>
              <a:buNone/>
              <a:defRPr sz="25000" b="1" spc="-250"/>
            </a:lvl3pPr>
            <a:lvl4pPr marL="0" indent="0" algn="ctr">
              <a:lnSpc>
                <a:spcPct val="80000"/>
              </a:lnSpc>
              <a:spcBef>
                <a:spcPts val="0"/>
              </a:spcBef>
              <a:buSzTx/>
              <a:buNone/>
              <a:defRPr sz="25000" b="1" spc="-250"/>
            </a:lvl4pPr>
            <a:lvl5pPr marL="0" indent="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Body Level One…"/>
          <p:cNvSpPr txBox="1">
            <a:spLocks noGrp="1"/>
          </p:cNvSpPr>
          <p:nvPr>
            <p:ph type="body" sz="quarter" idx="1" hasCustomPrompt="1"/>
          </p:nvPr>
        </p:nvSpPr>
        <p:spPr>
          <a:xfrm>
            <a:off x="2430022" y="10675453"/>
            <a:ext cx="20200057" cy="636982"/>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Attribution</a:t>
            </a:r>
          </a:p>
          <a:p>
            <a:pPr lvl="1"/>
            <a:endParaRPr/>
          </a:p>
          <a:p>
            <a:pPr lvl="2"/>
            <a:endParaRPr/>
          </a:p>
          <a:p>
            <a:pPr lvl="3"/>
            <a:endParaRPr/>
          </a:p>
          <a:p>
            <a:pPr lvl="4"/>
            <a:endParaRPr/>
          </a:p>
        </p:txBody>
      </p:sp>
      <p:sp>
        <p:nvSpPr>
          <p:cNvPr id="116" name="Body Level One…"/>
          <p:cNvSpPr txBox="1">
            <a:spLocks noGrp="1"/>
          </p:cNvSpPr>
          <p:nvPr>
            <p:ph type="body" sz="half" idx="21" hasCustomPrompt="1"/>
          </p:nvPr>
        </p:nvSpPr>
        <p:spPr>
          <a:xfrm>
            <a:off x="1753923" y="4939860"/>
            <a:ext cx="20876154" cy="3836283"/>
          </a:xfrm>
          <a:prstGeom prst="rect">
            <a:avLst/>
          </a:prstGeom>
        </p:spPr>
        <p:txBody>
          <a:bodyPr numCol="1" spcCol="38100"/>
          <a:lstStyle>
            <a:lvl1pPr marL="131850" indent="37172">
              <a:spcBef>
                <a:spcPts val="0"/>
              </a:spcBef>
              <a:buSzTx/>
              <a:buNone/>
              <a:defRPr sz="8500" spc="-200">
                <a:latin typeface="Helvetica Neue Medium"/>
                <a:ea typeface="Helvetica Neue Medium"/>
                <a:cs typeface="Helvetica Neue Medium"/>
                <a:sym typeface="Helvetica Neue Medium"/>
              </a:defRPr>
            </a:lvl1pPr>
          </a:lstStyle>
          <a:p>
            <a:r>
              <a:t>“Notable Quote”</a:t>
            </a: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numCol="1" spcCol="38100">
            <a:noAutofit/>
          </a:bodyPr>
          <a:lstStyle/>
          <a:p>
            <a:endParaRPr/>
          </a:p>
        </p:txBody>
      </p:sp>
      <p:sp>
        <p:nvSpPr>
          <p:cNvPr id="125" name="Bowl with salmon cakes, salad and houmous "/>
          <p:cNvSpPr>
            <a:spLocks noGrp="1"/>
          </p:cNvSpPr>
          <p:nvPr>
            <p:ph type="pic" sz="half" idx="22"/>
          </p:nvPr>
        </p:nvSpPr>
        <p:spPr>
          <a:xfrm>
            <a:off x="13500100" y="3978275"/>
            <a:ext cx="10439400" cy="12150181"/>
          </a:xfrm>
          <a:prstGeom prst="rect">
            <a:avLst/>
          </a:prstGeom>
        </p:spPr>
        <p:txBody>
          <a:bodyPr lIns="91439" tIns="45719" rIns="91439" bIns="45719" numCol="1" spcCol="38100">
            <a:noAutofit/>
          </a:bodyPr>
          <a:lstStyle/>
          <a:p>
            <a:endParaRPr/>
          </a:p>
        </p:txBody>
      </p:sp>
      <p:sp>
        <p:nvSpPr>
          <p:cNvPr id="12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numCol="1" spcCol="38100">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numCol="1" spcCol="38100">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numCol="1" spcCol="38100">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Body Level One…"/>
          <p:cNvSpPr txBox="1">
            <a:spLocks noGrp="1"/>
          </p:cNvSpPr>
          <p:nvPr>
            <p:ph type="body" sz="quarter" idx="1" hasCustomPrompt="1"/>
          </p:nvPr>
        </p:nvSpPr>
        <p:spPr>
          <a:xfrm>
            <a:off x="1207690" y="1106137"/>
            <a:ext cx="21968621" cy="636982"/>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Author and Date</a:t>
            </a:r>
          </a:p>
          <a:p>
            <a:pPr lvl="1"/>
            <a:endParaRPr/>
          </a:p>
          <a:p>
            <a:pPr lvl="2"/>
            <a:endParaRPr/>
          </a:p>
          <a:p>
            <a:pPr lvl="3"/>
            <a:endParaRPr/>
          </a:p>
          <a:p>
            <a:pPr lvl="4"/>
            <a:endParaRPr/>
          </a:p>
        </p:txBody>
      </p:sp>
      <p:sp>
        <p:nvSpPr>
          <p:cNvPr id="24" name="Body Level One…"/>
          <p:cNvSpPr txBox="1">
            <a:spLocks noGrp="1"/>
          </p:cNvSpPr>
          <p:nvPr>
            <p:ph type="body" sz="quarter" idx="22" hasCustomPrompt="1"/>
          </p:nvPr>
        </p:nvSpPr>
        <p:spPr>
          <a:xfrm>
            <a:off x="1206500" y="11609909"/>
            <a:ext cx="21971000" cy="1116955"/>
          </a:xfrm>
          <a:prstGeom prst="rect">
            <a:avLst/>
          </a:prstGeom>
        </p:spPr>
        <p:txBody>
          <a:bodyPr numCol="1" spcCol="38100"/>
          <a:lstStyle>
            <a:lvl1pPr marL="0" indent="0" defTabSz="825500">
              <a:lnSpc>
                <a:spcPct val="100000"/>
              </a:lnSpc>
              <a:spcBef>
                <a:spcPts val="0"/>
              </a:spcBef>
              <a:buSzTx/>
              <a:buNone/>
              <a:defRPr sz="5500" b="1"/>
            </a:lvl1pPr>
          </a:lstStyle>
          <a:p>
            <a:r>
              <a:t>Presentation Subtitle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oumous"/>
          <p:cNvSpPr>
            <a:spLocks noGrp="1"/>
          </p:cNvSpPr>
          <p:nvPr>
            <p:ph type="pic" idx="21"/>
          </p:nvPr>
        </p:nvSpPr>
        <p:spPr>
          <a:xfrm>
            <a:off x="10972800" y="-203200"/>
            <a:ext cx="12144837" cy="14135100"/>
          </a:xfrm>
          <a:prstGeom prst="rect">
            <a:avLst/>
          </a:prstGeom>
        </p:spPr>
        <p:txBody>
          <a:bodyPr lIns="91439" tIns="45719" rIns="91439" bIns="45719" numCol="1" spcCol="38100">
            <a:noAutofit/>
          </a:bodyPr>
          <a:lstStyle/>
          <a:p>
            <a:endParaRPr/>
          </a:p>
        </p:txBody>
      </p:sp>
      <p:sp>
        <p:nvSpPr>
          <p:cNvPr id="33" name="Slide Title"/>
          <p:cNvSpPr txBox="1">
            <a:spLocks noGrp="1"/>
          </p:cNvSpPr>
          <p:nvPr>
            <p:ph type="title" hasCustomPrompt="1"/>
          </p:nvPr>
        </p:nvSpPr>
        <p:spPr>
          <a:xfrm>
            <a:off x="1206500" y="1270000"/>
            <a:ext cx="9779000" cy="5882274"/>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500" y="13085233"/>
            <a:ext cx="368504"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xfrm>
            <a:off x="1206500" y="1079500"/>
            <a:ext cx="21971000" cy="1433164"/>
          </a:xfrm>
          <a:prstGeom prst="rect">
            <a:avLst/>
          </a:prstGeom>
        </p:spPr>
        <p:txBody>
          <a:bodyPr/>
          <a:lstStyle/>
          <a:p>
            <a:r>
              <a:t>Slide Title</a:t>
            </a:r>
          </a:p>
        </p:txBody>
      </p:sp>
      <p:sp>
        <p:nvSpPr>
          <p:cNvPr id="43" name="Body Level One…"/>
          <p:cNvSpPr txBox="1">
            <a:spLocks noGrp="1"/>
          </p:cNvSpPr>
          <p:nvPr>
            <p:ph type="body" sz="quarter" idx="1" hasCustomPrompt="1"/>
          </p:nvPr>
        </p:nvSpPr>
        <p:spPr>
          <a:xfrm>
            <a:off x="1206500" y="2372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44" name="Body Level One…"/>
          <p:cNvSpPr txBox="1">
            <a:spLocks noGrp="1"/>
          </p:cNvSpPr>
          <p:nvPr>
            <p:ph type="body" idx="21" hasCustomPrompt="1"/>
          </p:nvPr>
        </p:nvSpPr>
        <p:spPr>
          <a:xfrm>
            <a:off x="1206500" y="4248503"/>
            <a:ext cx="21971000" cy="8256015"/>
          </a:xfrm>
          <a:prstGeom prst="rect">
            <a:avLst/>
          </a:prstGeom>
        </p:spPr>
        <p:txBody>
          <a:bodyPr numCol="1" spcCol="38100"/>
          <a:lstStyle/>
          <a:p>
            <a:r>
              <a:t>Slide bullet text</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Body Level One…"/>
          <p:cNvSpPr txBox="1">
            <a:spLocks noGrp="1"/>
          </p:cNvSpPr>
          <p:nvPr>
            <p:ph type="body" sz="quarter" idx="1" hasCustomPrompt="1"/>
          </p:nvPr>
        </p:nvSpPr>
        <p:spPr>
          <a:xfrm>
            <a:off x="1206500" y="2372960"/>
            <a:ext cx="9779000" cy="934782"/>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61" name="Body Level One…"/>
          <p:cNvSpPr txBox="1">
            <a:spLocks noGrp="1"/>
          </p:cNvSpPr>
          <p:nvPr>
            <p:ph type="body" sz="half" idx="21" hasCustomPrompt="1"/>
          </p:nvPr>
        </p:nvSpPr>
        <p:spPr>
          <a:xfrm>
            <a:off x="1206500" y="4248503"/>
            <a:ext cx="9779000" cy="8256632"/>
          </a:xfrm>
          <a:prstGeom prst="rect">
            <a:avLst/>
          </a:prstGeom>
        </p:spPr>
        <p:txBody>
          <a:bodyPr numCol="1" spcCol="38100"/>
          <a:lstStyle/>
          <a:p>
            <a:r>
              <a:t>Slide bullet text</a:t>
            </a:r>
          </a:p>
        </p:txBody>
      </p:sp>
      <p:sp>
        <p:nvSpPr>
          <p:cNvPr id="62" name="Bowl of pappardelle pasta with parsley butter, roasted hazelnuts and shaved parmesan cheese"/>
          <p:cNvSpPr>
            <a:spLocks noGrp="1"/>
          </p:cNvSpPr>
          <p:nvPr>
            <p:ph type="pic" idx="22"/>
          </p:nvPr>
        </p:nvSpPr>
        <p:spPr>
          <a:xfrm>
            <a:off x="12192000" y="-407266"/>
            <a:ext cx="10916874" cy="14555833"/>
          </a:xfrm>
          <a:prstGeom prst="rect">
            <a:avLst/>
          </a:prstGeom>
        </p:spPr>
        <p:txBody>
          <a:bodyPr lIns="91439" tIns="45719" rIns="91439" bIns="45719" numCol="1" spcCol="38100">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5"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500" y="13085233"/>
            <a:ext cx="368504"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51"/>
          </a:xfrm>
          <a:prstGeom prst="rect">
            <a:avLst/>
          </a:prstGeom>
        </p:spPr>
        <p:txBody>
          <a:bodyPr/>
          <a:lstStyle/>
          <a:p>
            <a:r>
              <a:t>Slide Title</a:t>
            </a:r>
          </a:p>
        </p:txBody>
      </p:sp>
      <p:sp>
        <p:nvSpPr>
          <p:cNvPr id="80" name="Body Level One…"/>
          <p:cNvSpPr txBox="1">
            <a:spLocks noGrp="1"/>
          </p:cNvSpPr>
          <p:nvPr>
            <p:ph type="body" sz="quarter" idx="1" hasCustomPrompt="1"/>
          </p:nvPr>
        </p:nvSpPr>
        <p:spPr>
          <a:xfrm>
            <a:off x="1206500" y="2372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Slide Subtitle</a:t>
            </a:r>
          </a:p>
          <a:p>
            <a:pPr lvl="1"/>
            <a:endParaRPr/>
          </a:p>
          <a:p>
            <a:pPr lvl="2"/>
            <a:endParaRPr/>
          </a:p>
          <a:p>
            <a:pPr lvl="3"/>
            <a:endParaRPr/>
          </a:p>
          <a:p>
            <a:pPr lvl="4"/>
            <a:endParaRP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Body Level One…"/>
          <p:cNvSpPr txBox="1">
            <a:spLocks noGrp="1"/>
          </p:cNvSpPr>
          <p:nvPr>
            <p:ph type="body" sz="quarter" idx="1" hasCustomPrompt="1"/>
          </p:nvPr>
        </p:nvSpPr>
        <p:spPr>
          <a:xfrm>
            <a:off x="1206500" y="2372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Agenda Subtitle</a:t>
            </a:r>
          </a:p>
          <a:p>
            <a:pPr lvl="1"/>
            <a:endParaRPr/>
          </a:p>
          <a:p>
            <a:pPr lvl="2"/>
            <a:endParaRPr/>
          </a:p>
          <a:p>
            <a:pPr lvl="3"/>
            <a:endParaRPr/>
          </a:p>
          <a:p>
            <a:pPr lvl="4"/>
            <a:endParaRPr/>
          </a:p>
        </p:txBody>
      </p:sp>
      <p:sp>
        <p:nvSpPr>
          <p:cNvPr id="90" name="Body Level One…"/>
          <p:cNvSpPr txBox="1">
            <a:spLocks noGrp="1"/>
          </p:cNvSpPr>
          <p:nvPr>
            <p:ph type="body" idx="21" hasCustomPrompt="1"/>
          </p:nvPr>
        </p:nvSpPr>
        <p:spPr>
          <a:xfrm>
            <a:off x="1206500" y="4248503"/>
            <a:ext cx="21971000" cy="8256015"/>
          </a:xfrm>
          <a:prstGeom prst="rect">
            <a:avLst/>
          </a:prstGeom>
        </p:spPr>
        <p:txBody>
          <a:bodyPr numCol="1" spcCol="38100"/>
          <a:lstStyle>
            <a:lvl1pPr marL="0" indent="0" defTabSz="825500">
              <a:lnSpc>
                <a:spcPct val="100000"/>
              </a:lnSpc>
              <a:spcBef>
                <a:spcPts val="1800"/>
              </a:spcBef>
              <a:buSzTx/>
              <a:buNone/>
              <a:defRPr sz="5500" spc="-99"/>
            </a:lvl1pPr>
          </a:lstStyle>
          <a:p>
            <a:r>
              <a:t>Agenda Topics</a:t>
            </a: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numCol="2" spcCol="1098550">
            <a:normAutofit/>
          </a:bodyPr>
          <a:lstStyle/>
          <a:p>
            <a:r>
              <a:t>Slide bullet text</a:t>
            </a:r>
          </a:p>
          <a:p>
            <a:pPr lvl="1"/>
            <a:endParaRPr/>
          </a:p>
          <a:p>
            <a:pPr lvl="2"/>
            <a:endParaRPr/>
          </a:p>
          <a:p>
            <a:pPr lvl="3"/>
            <a:endParaRPr/>
          </a:p>
          <a:p>
            <a:pPr lvl="4"/>
            <a:endParaRPr/>
          </a:p>
        </p:txBody>
      </p:sp>
      <p:sp>
        <p:nvSpPr>
          <p:cNvPr id="3" name="Title Text"/>
          <p:cNvSpPr txBox="1">
            <a:spLocks noGrp="1"/>
          </p:cNvSpPr>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Title Text</a:t>
            </a:r>
          </a:p>
        </p:txBody>
      </p:sp>
      <p:sp>
        <p:nvSpPr>
          <p:cNvPr id="4" name="Slide Number"/>
          <p:cNvSpPr txBox="1">
            <a:spLocks noGrp="1"/>
          </p:cNvSpPr>
          <p:nvPr>
            <p:ph type="sldNum" sz="quarter" idx="2"/>
          </p:nvPr>
        </p:nvSpPr>
        <p:spPr>
          <a:xfrm>
            <a:off x="12001500" y="13080999"/>
            <a:ext cx="368504" cy="374600"/>
          </a:xfrm>
          <a:prstGeom prst="rect">
            <a:avLst/>
          </a:prstGeom>
          <a:ln w="12700">
            <a:miter lim="400000"/>
          </a:ln>
        </p:spPr>
        <p:txBody>
          <a:bodyPr wrap="none" lIns="50800" tIns="50800" rIns="50800" bIns="50800" anchor="b">
            <a:spAutoFit/>
          </a:bodyPr>
          <a:lstStyle>
            <a:lvl1pPr defTabSz="584200">
              <a:defRPr sz="1800">
                <a:solidFill>
                  <a:srgbClr val="000000"/>
                </a:solidFill>
                <a:latin typeface="+mn-lt"/>
                <a:ea typeface="+mn-ea"/>
                <a:cs typeface="+mn-cs"/>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nhs.uk/services/gp-surgery/halcyon-medical-limited/XM85778"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nhs.uk/conditions/bowel-polyps/"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nhs.uk/service-search/other-services/Breast-screening-services/LocationSearch/325"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www.nhs.uk/service-search/other-services/Breast-screening-services/LocationSearch/325"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report-covid19-result" TargetMode="External"/><Relationship Id="rId2" Type="http://schemas.openxmlformats.org/officeDocument/2006/relationships/hyperlink" Target="https://www.gov.uk/order-coronavirus-rapid-lateral-flow-test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Dr Matthew Nye"/>
          <p:cNvSpPr txBox="1">
            <a:spLocks noGrp="1"/>
          </p:cNvSpPr>
          <p:nvPr>
            <p:ph type="body" sz="quarter" idx="1"/>
          </p:nvPr>
        </p:nvSpPr>
        <p:spPr>
          <a:xfrm>
            <a:off x="1201341" y="11859862"/>
            <a:ext cx="21971002" cy="636982"/>
          </a:xfrm>
          <a:prstGeom prst="rect">
            <a:avLst/>
          </a:prstGeom>
        </p:spPr>
        <p:txBody>
          <a:bodyPr>
            <a:normAutofit lnSpcReduction="10000"/>
          </a:bodyPr>
          <a:lstStyle/>
          <a:p>
            <a:r>
              <a:t>Dr Matthew Nye</a:t>
            </a:r>
          </a:p>
        </p:txBody>
      </p:sp>
      <p:sp>
        <p:nvSpPr>
          <p:cNvPr id="152" name="Patient Participation Group"/>
          <p:cNvSpPr txBox="1">
            <a:spLocks noGrp="1"/>
          </p:cNvSpPr>
          <p:nvPr>
            <p:ph type="title"/>
          </p:nvPr>
        </p:nvSpPr>
        <p:spPr>
          <a:xfrm>
            <a:off x="1206494" y="2574989"/>
            <a:ext cx="21971008" cy="4648204"/>
          </a:xfrm>
          <a:prstGeom prst="rect">
            <a:avLst/>
          </a:prstGeom>
        </p:spPr>
        <p:txBody>
          <a:bodyPr/>
          <a:lstStyle>
            <a:lvl1pPr>
              <a:defRPr spc="-300"/>
            </a:lvl1pPr>
          </a:lstStyle>
          <a:p>
            <a:r>
              <a:t>Patient Participation Group</a:t>
            </a:r>
          </a:p>
        </p:txBody>
      </p:sp>
      <p:sp>
        <p:nvSpPr>
          <p:cNvPr id="153" name="15/6/22"/>
          <p:cNvSpPr txBox="1"/>
          <p:nvPr/>
        </p:nvSpPr>
        <p:spPr>
          <a:xfrm>
            <a:off x="1201342" y="7223190"/>
            <a:ext cx="21971002" cy="1905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algn="l" defTabSz="825500">
              <a:defRPr sz="5500" b="1">
                <a:solidFill>
                  <a:srgbClr val="000000"/>
                </a:solidFill>
                <a:latin typeface="+mn-lt"/>
                <a:ea typeface="+mn-ea"/>
                <a:cs typeface="+mn-cs"/>
                <a:sym typeface="Helvetica Neue"/>
              </a:defRPr>
            </a:lvl1pPr>
          </a:lstStyle>
          <a:p>
            <a:r>
              <a:t>15/6/22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Resuming sexual activity"/>
          <p:cNvSpPr txBox="1">
            <a:spLocks noGrp="1"/>
          </p:cNvSpPr>
          <p:nvPr>
            <p:ph type="title"/>
          </p:nvPr>
        </p:nvSpPr>
        <p:spPr>
          <a:xfrm>
            <a:off x="1206500" y="1079500"/>
            <a:ext cx="21971000" cy="1433164"/>
          </a:xfrm>
          <a:prstGeom prst="rect">
            <a:avLst/>
          </a:prstGeom>
        </p:spPr>
        <p:txBody>
          <a:bodyPr/>
          <a:lstStyle>
            <a:lvl1pPr>
              <a:defRPr spc="-200"/>
            </a:lvl1pPr>
          </a:lstStyle>
          <a:p>
            <a:r>
              <a:t>Resuming sexual activity</a:t>
            </a:r>
          </a:p>
        </p:txBody>
      </p:sp>
      <p:sp>
        <p:nvSpPr>
          <p:cNvPr id="189" name="Slide Subtitle"/>
          <p:cNvSpPr txBox="1">
            <a:spLocks noGrp="1"/>
          </p:cNvSpPr>
          <p:nvPr>
            <p:ph type="body" sz="quarter" idx="1"/>
          </p:nvPr>
        </p:nvSpPr>
        <p:spPr>
          <a:xfrm>
            <a:off x="1206500" y="2372960"/>
            <a:ext cx="21971000" cy="934782"/>
          </a:xfrm>
          <a:prstGeom prst="rect">
            <a:avLst/>
          </a:prstGeom>
        </p:spPr>
        <p:txBody>
          <a:bodyPr/>
          <a:lstStyle/>
          <a:p>
            <a:endParaRPr/>
          </a:p>
        </p:txBody>
      </p:sp>
      <p:sp>
        <p:nvSpPr>
          <p:cNvPr id="190"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indent="0" defTabSz="397763">
              <a:lnSpc>
                <a:spcPts val="7500"/>
              </a:lnSpc>
              <a:spcBef>
                <a:spcPts val="1700"/>
              </a:spcBef>
              <a:buSzTx/>
              <a:buNone/>
              <a:defRPr sz="4524">
                <a:solidFill>
                  <a:srgbClr val="0B0C0C"/>
                </a:solidFill>
                <a:latin typeface="Arial"/>
                <a:ea typeface="Arial"/>
                <a:cs typeface="Arial"/>
                <a:sym typeface="Arial"/>
              </a:defRPr>
            </a:pPr>
            <a:r>
              <a:t>Whilst you are self-isolating, you are advised to refrain from sexual activity to reduce the risk of you passing the infection on to your partner.</a:t>
            </a:r>
          </a:p>
          <a:p>
            <a:pPr marL="0" indent="0" defTabSz="397763">
              <a:lnSpc>
                <a:spcPts val="7500"/>
              </a:lnSpc>
              <a:spcBef>
                <a:spcPts val="1700"/>
              </a:spcBef>
              <a:buSzTx/>
              <a:buNone/>
              <a:defRPr sz="4524">
                <a:solidFill>
                  <a:srgbClr val="0B0C0C"/>
                </a:solidFill>
                <a:latin typeface="Arial"/>
                <a:ea typeface="Arial"/>
                <a:cs typeface="Arial"/>
                <a:sym typeface="Arial"/>
              </a:defRPr>
            </a:pPr>
            <a:endParaRPr/>
          </a:p>
          <a:p>
            <a:pPr marL="0" indent="0" defTabSz="397763">
              <a:lnSpc>
                <a:spcPts val="7500"/>
              </a:lnSpc>
              <a:spcBef>
                <a:spcPts val="1700"/>
              </a:spcBef>
              <a:buSzTx/>
              <a:buNone/>
              <a:defRPr sz="4524">
                <a:solidFill>
                  <a:srgbClr val="0B0C0C"/>
                </a:solidFill>
                <a:latin typeface="Arial"/>
                <a:ea typeface="Arial"/>
                <a:cs typeface="Arial"/>
                <a:sym typeface="Arial"/>
              </a:defRPr>
            </a:pPr>
            <a:r>
              <a:t>It is not known how long monkeypox virus remains present in semen and other genital excretions. If you wish to resume sexual activity after your self-isolation has ended, you should use a condom for 8 weeks after your rash has scabbed over and scabs have fallen off. This is a precaution to reduce the risk of spreading infection to your partner.</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Improve access"/>
          <p:cNvSpPr txBox="1">
            <a:spLocks noGrp="1"/>
          </p:cNvSpPr>
          <p:nvPr>
            <p:ph type="title"/>
          </p:nvPr>
        </p:nvSpPr>
        <p:spPr>
          <a:xfrm>
            <a:off x="1206500" y="1079500"/>
            <a:ext cx="21971000" cy="1433164"/>
          </a:xfrm>
          <a:prstGeom prst="rect">
            <a:avLst/>
          </a:prstGeom>
        </p:spPr>
        <p:txBody>
          <a:bodyPr/>
          <a:lstStyle>
            <a:lvl1pPr>
              <a:defRPr spc="-200"/>
            </a:lvl1pPr>
          </a:lstStyle>
          <a:p>
            <a:r>
              <a:t>Improve access</a:t>
            </a:r>
          </a:p>
        </p:txBody>
      </p:sp>
      <p:sp>
        <p:nvSpPr>
          <p:cNvPr id="194" name="Slide Subtitle"/>
          <p:cNvSpPr txBox="1">
            <a:spLocks noGrp="1"/>
          </p:cNvSpPr>
          <p:nvPr>
            <p:ph type="body" sz="quarter" idx="1"/>
          </p:nvPr>
        </p:nvSpPr>
        <p:spPr>
          <a:xfrm>
            <a:off x="1206500" y="2372960"/>
            <a:ext cx="21971000" cy="934782"/>
          </a:xfrm>
          <a:prstGeom prst="rect">
            <a:avLst/>
          </a:prstGeom>
        </p:spPr>
        <p:txBody>
          <a:bodyPr/>
          <a:lstStyle/>
          <a:p>
            <a:endParaRPr/>
          </a:p>
        </p:txBody>
      </p:sp>
      <p:sp>
        <p:nvSpPr>
          <p:cNvPr id="195"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03504" indent="-603504" defTabSz="2413953">
              <a:spcBef>
                <a:spcPts val="4400"/>
              </a:spcBef>
              <a:defRPr sz="4700"/>
            </a:pPr>
            <a:r>
              <a:t>Booking appointment 3 weeks in advance for both telephone and online booking </a:t>
            </a:r>
          </a:p>
          <a:p>
            <a:pPr marL="603504" indent="-603504" defTabSz="2413953">
              <a:spcBef>
                <a:spcPts val="4400"/>
              </a:spcBef>
              <a:defRPr sz="4700"/>
            </a:pPr>
            <a:r>
              <a:t>We have appointed a new HCA</a:t>
            </a:r>
          </a:p>
          <a:p>
            <a:pPr marL="603504" indent="-603504" defTabSz="2413953">
              <a:spcBef>
                <a:spcPts val="4400"/>
              </a:spcBef>
              <a:defRPr sz="4700"/>
            </a:pPr>
            <a:r>
              <a:t>We are going through the appointments for HCA and nurses as well as our pharmacy technician and clinical pharmacist to deal with a lot relevant problems to improve access for allied health care professional</a:t>
            </a:r>
          </a:p>
          <a:p>
            <a:pPr marL="603504" indent="-603504" defTabSz="2413953">
              <a:spcBef>
                <a:spcPts val="4400"/>
              </a:spcBef>
              <a:defRPr sz="4700"/>
            </a:pPr>
            <a:r>
              <a:t>CPCS whereby Boots pharmacist can deal with a lot common minor problems including contraception, urinary tract infection, hay fever etc.</a:t>
            </a:r>
          </a:p>
          <a:p>
            <a:pPr marL="603504" indent="-603504" defTabSz="2413953">
              <a:spcBef>
                <a:spcPts val="4400"/>
              </a:spcBef>
              <a:defRPr sz="4700"/>
            </a:pPr>
            <a:r>
              <a:t>Minor eye condition services ( MECS) https://primaryeyecare.co.uk/</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hings you can do to help"/>
          <p:cNvSpPr txBox="1">
            <a:spLocks noGrp="1"/>
          </p:cNvSpPr>
          <p:nvPr>
            <p:ph type="title"/>
          </p:nvPr>
        </p:nvSpPr>
        <p:spPr>
          <a:xfrm>
            <a:off x="1206500" y="1079500"/>
            <a:ext cx="21971000" cy="1433164"/>
          </a:xfrm>
          <a:prstGeom prst="rect">
            <a:avLst/>
          </a:prstGeom>
        </p:spPr>
        <p:txBody>
          <a:bodyPr/>
          <a:lstStyle>
            <a:lvl1pPr>
              <a:defRPr spc="-200"/>
            </a:lvl1pPr>
          </a:lstStyle>
          <a:p>
            <a:r>
              <a:t>Things you can do to help</a:t>
            </a:r>
          </a:p>
        </p:txBody>
      </p:sp>
      <p:sp>
        <p:nvSpPr>
          <p:cNvPr id="198" name="Slide Subtitle"/>
          <p:cNvSpPr txBox="1">
            <a:spLocks noGrp="1"/>
          </p:cNvSpPr>
          <p:nvPr>
            <p:ph type="body" sz="quarter" idx="1"/>
          </p:nvPr>
        </p:nvSpPr>
        <p:spPr>
          <a:xfrm>
            <a:off x="1206500" y="2372960"/>
            <a:ext cx="21971000" cy="934782"/>
          </a:xfrm>
          <a:prstGeom prst="rect">
            <a:avLst/>
          </a:prstGeom>
        </p:spPr>
        <p:txBody>
          <a:bodyPr/>
          <a:lstStyle/>
          <a:p>
            <a:endParaRPr/>
          </a:p>
        </p:txBody>
      </p:sp>
      <p:sp>
        <p:nvSpPr>
          <p:cNvPr id="199"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548638" indent="-548638" defTabSz="2194503">
              <a:spcBef>
                <a:spcPts val="4000"/>
              </a:spcBef>
              <a:defRPr sz="4300"/>
            </a:pPr>
            <a:r>
              <a:t>Please do not ring at 8 am as appointments are constantly release throughout the date</a:t>
            </a:r>
          </a:p>
          <a:p>
            <a:pPr marL="548638" indent="-548638" defTabSz="2194503">
              <a:spcBef>
                <a:spcPts val="4000"/>
              </a:spcBef>
              <a:defRPr sz="4300"/>
            </a:pPr>
            <a:r>
              <a:t>Please register to book appointment online </a:t>
            </a:r>
          </a:p>
          <a:p>
            <a:pPr marL="548638" indent="-548638" defTabSz="2194503">
              <a:spcBef>
                <a:spcPts val="4000"/>
              </a:spcBef>
              <a:defRPr sz="4300"/>
            </a:pPr>
            <a:r>
              <a:t>Please allow receptionist to navigate you to appropriate health care professionals to deal with your problem</a:t>
            </a:r>
          </a:p>
          <a:p>
            <a:pPr marL="548638" indent="-548638" defTabSz="2194503">
              <a:spcBef>
                <a:spcPts val="4000"/>
              </a:spcBef>
              <a:defRPr sz="4300"/>
            </a:pPr>
            <a:r>
              <a:t>If you have urgent symptoms that need to be dealt with on the date, please tell receptionist that it is urgent. There is a supervising doctor on duty to deal with all emergencies</a:t>
            </a:r>
          </a:p>
          <a:p>
            <a:pPr marL="548638" indent="-548638" defTabSz="2194503">
              <a:spcBef>
                <a:spcPts val="4000"/>
              </a:spcBef>
              <a:defRPr sz="4300"/>
            </a:pPr>
            <a:r>
              <a:t>Children under 5 can always be seen on the day if you wish.</a:t>
            </a:r>
          </a:p>
          <a:p>
            <a:pPr marL="548638" indent="-548638" defTabSz="2194503">
              <a:spcBef>
                <a:spcPts val="4000"/>
              </a:spcBef>
              <a:defRPr sz="4300"/>
            </a:pPr>
            <a:r>
              <a:t>If you prefers to be seen face to face tell the doctor during the telephone consultation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hing we try to improve customer care"/>
          <p:cNvSpPr txBox="1">
            <a:spLocks noGrp="1"/>
          </p:cNvSpPr>
          <p:nvPr>
            <p:ph type="title"/>
          </p:nvPr>
        </p:nvSpPr>
        <p:spPr>
          <a:xfrm>
            <a:off x="1206500" y="1079500"/>
            <a:ext cx="21971000" cy="1433164"/>
          </a:xfrm>
          <a:prstGeom prst="rect">
            <a:avLst/>
          </a:prstGeom>
        </p:spPr>
        <p:txBody>
          <a:bodyPr/>
          <a:lstStyle>
            <a:lvl1pPr>
              <a:defRPr spc="-200"/>
            </a:lvl1pPr>
          </a:lstStyle>
          <a:p>
            <a:r>
              <a:t>Thing we try to improve customer care</a:t>
            </a:r>
          </a:p>
        </p:txBody>
      </p:sp>
      <p:sp>
        <p:nvSpPr>
          <p:cNvPr id="202" name="Slide Subtitle"/>
          <p:cNvSpPr txBox="1">
            <a:spLocks noGrp="1"/>
          </p:cNvSpPr>
          <p:nvPr>
            <p:ph type="body" sz="quarter" idx="1"/>
          </p:nvPr>
        </p:nvSpPr>
        <p:spPr>
          <a:xfrm>
            <a:off x="1206500" y="2372960"/>
            <a:ext cx="21971000" cy="934782"/>
          </a:xfrm>
          <a:prstGeom prst="rect">
            <a:avLst/>
          </a:prstGeom>
        </p:spPr>
        <p:txBody>
          <a:bodyPr/>
          <a:lstStyle/>
          <a:p>
            <a:endParaRPr/>
          </a:p>
        </p:txBody>
      </p:sp>
      <p:sp>
        <p:nvSpPr>
          <p:cNvPr id="203"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03504" indent="-603504" defTabSz="2413953">
              <a:spcBef>
                <a:spcPts val="4400"/>
              </a:spcBef>
              <a:defRPr sz="4700"/>
            </a:pPr>
            <a:r>
              <a:t>We have arranged some training programme on customer care with MDU at the end of August.</a:t>
            </a:r>
          </a:p>
          <a:p>
            <a:pPr marL="603504" indent="-603504" defTabSz="2413953">
              <a:spcBef>
                <a:spcPts val="4400"/>
              </a:spcBef>
              <a:defRPr sz="4700"/>
            </a:pPr>
            <a:r>
              <a:t>Dr Nye has reviewing the complaint procedure as well as ensuring we will respond to your online comments on NHS choice</a:t>
            </a:r>
          </a:p>
          <a:p>
            <a:pPr marL="603504" indent="-603504" defTabSz="2413953">
              <a:spcBef>
                <a:spcPts val="4400"/>
              </a:spcBef>
              <a:defRPr sz="4700"/>
            </a:pPr>
            <a:r>
              <a:t>However, please also give positive feedbacks as well as negative ones via NHS choice  so that we can improve further </a:t>
            </a:r>
          </a:p>
          <a:p>
            <a:pPr marL="603504" indent="-603504" defTabSz="2413953">
              <a:spcBef>
                <a:spcPts val="4400"/>
              </a:spcBef>
              <a:defRPr sz="4700" u="sng">
                <a:solidFill>
                  <a:srgbClr val="0000FF"/>
                </a:solidFill>
                <a:uFill>
                  <a:solidFill>
                    <a:srgbClr val="0000FF"/>
                  </a:solidFill>
                </a:uFill>
              </a:defRPr>
            </a:pPr>
            <a:r>
              <a:rPr>
                <a:hlinkClick r:id="rId2"/>
              </a:rPr>
              <a:t>https://www.nhs.uk/services/gp-surgery/halcyon-medical-limited/XM85778</a:t>
            </a:r>
            <a:r>
              <a:rPr u="none">
                <a:solidFill>
                  <a:srgbClr val="000000"/>
                </a:solidFill>
                <a:uFillTx/>
              </a:rPr>
              <a:t> to leave a review</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QC compliance report"/>
          <p:cNvSpPr txBox="1">
            <a:spLocks noGrp="1"/>
          </p:cNvSpPr>
          <p:nvPr>
            <p:ph type="title"/>
          </p:nvPr>
        </p:nvSpPr>
        <p:spPr>
          <a:xfrm>
            <a:off x="1206500" y="1079500"/>
            <a:ext cx="21971000" cy="1433164"/>
          </a:xfrm>
          <a:prstGeom prst="rect">
            <a:avLst/>
          </a:prstGeom>
        </p:spPr>
        <p:txBody>
          <a:bodyPr/>
          <a:lstStyle>
            <a:lvl1pPr>
              <a:defRPr spc="-200"/>
            </a:lvl1pPr>
          </a:lstStyle>
          <a:p>
            <a:r>
              <a:t>CQC compliance report</a:t>
            </a:r>
          </a:p>
        </p:txBody>
      </p:sp>
      <p:sp>
        <p:nvSpPr>
          <p:cNvPr id="207" name="Slide Subtitle"/>
          <p:cNvSpPr txBox="1">
            <a:spLocks noGrp="1"/>
          </p:cNvSpPr>
          <p:nvPr>
            <p:ph type="body" sz="quarter" idx="1"/>
          </p:nvPr>
        </p:nvSpPr>
        <p:spPr>
          <a:xfrm>
            <a:off x="1206500" y="2372960"/>
            <a:ext cx="21971000" cy="934782"/>
          </a:xfrm>
          <a:prstGeom prst="rect">
            <a:avLst/>
          </a:prstGeom>
        </p:spPr>
        <p:txBody>
          <a:bodyPr/>
          <a:lstStyle/>
          <a:p>
            <a:endParaRPr/>
          </a:p>
        </p:txBody>
      </p:sp>
      <p:sp>
        <p:nvSpPr>
          <p:cNvPr id="208"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We had a repeat CQC compliance visit </a:t>
            </a:r>
          </a:p>
          <a:p>
            <a:r>
              <a:t>We will have another full CQC visit June/July 2022</a:t>
            </a:r>
          </a:p>
          <a:p>
            <a:r>
              <a:t>We have good support from BSOL team and the RCGP Quality Improvement team</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ancer screening programmes"/>
          <p:cNvSpPr txBox="1">
            <a:spLocks noGrp="1"/>
          </p:cNvSpPr>
          <p:nvPr>
            <p:ph type="title"/>
          </p:nvPr>
        </p:nvSpPr>
        <p:spPr>
          <a:prstGeom prst="rect">
            <a:avLst/>
          </a:prstGeom>
        </p:spPr>
        <p:txBody>
          <a:bodyPr/>
          <a:lstStyle/>
          <a:p>
            <a:r>
              <a:t>Cancer screening programmes</a:t>
            </a:r>
          </a:p>
        </p:txBody>
      </p:sp>
      <p:sp>
        <p:nvSpPr>
          <p:cNvPr id="212" name="NHS bowel cancer screening is available from 60 - 74 yrs old every 2 yrs"/>
          <p:cNvSpPr txBox="1">
            <a:spLocks noGrp="1"/>
          </p:cNvSpPr>
          <p:nvPr>
            <p:ph type="body" sz="quarter" idx="1"/>
          </p:nvPr>
        </p:nvSpPr>
        <p:spPr>
          <a:prstGeom prst="rect">
            <a:avLst/>
          </a:prstGeom>
        </p:spPr>
        <p:txBody>
          <a:bodyPr/>
          <a:lstStyle>
            <a:lvl1pPr defTabSz="751205">
              <a:defRPr sz="5005"/>
            </a:lvl1pPr>
          </a:lstStyle>
          <a:p>
            <a:r>
              <a:t>NHS bowel cancer screening is available from 60 - 74 yrs old every 2 yrs</a:t>
            </a:r>
          </a:p>
        </p:txBody>
      </p:sp>
      <p:sp>
        <p:nvSpPr>
          <p:cNvPr id="213"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77500" lnSpcReduction="20000"/>
          </a:bodyPr>
          <a:lstStyle/>
          <a:p>
            <a:pPr marL="0" indent="0" defTabSz="416052">
              <a:lnSpc>
                <a:spcPts val="5900"/>
              </a:lnSpc>
              <a:spcBef>
                <a:spcPts val="2100"/>
              </a:spcBef>
              <a:buSzTx/>
              <a:buNone/>
              <a:defRPr sz="3367">
                <a:solidFill>
                  <a:srgbClr val="212B32"/>
                </a:solidFill>
                <a:latin typeface="Arial"/>
                <a:ea typeface="Arial"/>
                <a:cs typeface="Arial"/>
                <a:sym typeface="Arial"/>
              </a:defRPr>
            </a:pPr>
            <a:r>
              <a:t>The programme is expanding to make it available to everyone aged 50 to 59 years. This is happening gradually over 4 years and started in April 2021.</a:t>
            </a:r>
          </a:p>
          <a:p>
            <a:pPr marL="0" indent="0" defTabSz="416052">
              <a:lnSpc>
                <a:spcPts val="5900"/>
              </a:lnSpc>
              <a:spcBef>
                <a:spcPts val="2100"/>
              </a:spcBef>
              <a:buSzTx/>
              <a:buNone/>
              <a:defRPr sz="3367">
                <a:solidFill>
                  <a:srgbClr val="212B32"/>
                </a:solidFill>
                <a:latin typeface="Arial"/>
                <a:ea typeface="Arial"/>
                <a:cs typeface="Arial"/>
                <a:sym typeface="Arial"/>
              </a:defRPr>
            </a:pPr>
            <a:r>
              <a:t>You use a home test kit, called a faecal immunochemical test (FIT), to collect a small sample of poo and send it to a lab. This is checked for tiny amounts of bloo</a:t>
            </a:r>
          </a:p>
          <a:p>
            <a:pPr marL="0" indent="0" defTabSz="416052">
              <a:lnSpc>
                <a:spcPct val="100000"/>
              </a:lnSpc>
              <a:spcBef>
                <a:spcPts val="0"/>
              </a:spcBef>
              <a:buSzTx/>
              <a:buNone/>
              <a:defRPr sz="3367">
                <a:solidFill>
                  <a:srgbClr val="212B32"/>
                </a:solidFill>
                <a:latin typeface="Arial"/>
                <a:ea typeface="Arial"/>
                <a:cs typeface="Arial"/>
                <a:sym typeface="Arial"/>
              </a:defRPr>
            </a:pPr>
            <a:r>
              <a:t>Bowel cancer is the 4th most common type of cancer. Screening can help prevent bowel cancer or find it at an early stage, when it's easier to treat.</a:t>
            </a:r>
          </a:p>
          <a:p>
            <a:pPr marL="0" indent="0" defTabSz="416052">
              <a:lnSpc>
                <a:spcPct val="100000"/>
              </a:lnSpc>
              <a:spcBef>
                <a:spcPts val="0"/>
              </a:spcBef>
              <a:buSzTx/>
              <a:buNone/>
              <a:defRPr sz="3367">
                <a:solidFill>
                  <a:srgbClr val="212B32"/>
                </a:solidFill>
                <a:latin typeface="Arial"/>
                <a:ea typeface="Arial"/>
                <a:cs typeface="Arial"/>
                <a:sym typeface="Arial"/>
              </a:defRPr>
            </a:pPr>
            <a:endParaRPr/>
          </a:p>
          <a:p>
            <a:pPr marL="0" indent="0" defTabSz="416052">
              <a:lnSpc>
                <a:spcPts val="5900"/>
              </a:lnSpc>
              <a:spcBef>
                <a:spcPts val="2100"/>
              </a:spcBef>
              <a:buSzTx/>
              <a:buNone/>
              <a:defRPr sz="3367">
                <a:solidFill>
                  <a:srgbClr val="212B32"/>
                </a:solidFill>
                <a:latin typeface="Arial"/>
                <a:ea typeface="Arial"/>
                <a:cs typeface="Arial"/>
                <a:sym typeface="Arial"/>
              </a:defRPr>
            </a:pPr>
            <a:r>
              <a:t>You use a home test kit, called a faecal immunochemical test (FIT), to collect a small sample of poo and send it to a lab. This is checked for tiny amounts of blood.</a:t>
            </a:r>
          </a:p>
          <a:p>
            <a:pPr marL="0" indent="0" defTabSz="416052">
              <a:lnSpc>
                <a:spcPts val="5900"/>
              </a:lnSpc>
              <a:spcBef>
                <a:spcPts val="2100"/>
              </a:spcBef>
              <a:buSzTx/>
              <a:buNone/>
              <a:defRPr sz="3367">
                <a:solidFill>
                  <a:srgbClr val="212B32"/>
                </a:solidFill>
                <a:latin typeface="Arial"/>
                <a:ea typeface="Arial"/>
                <a:cs typeface="Arial"/>
                <a:sym typeface="Arial"/>
              </a:defRPr>
            </a:pPr>
            <a:r>
              <a:t>Blood can be a sign of polyps or bowel cancer. </a:t>
            </a:r>
            <a:r>
              <a:rPr u="sng">
                <a:solidFill>
                  <a:srgbClr val="005EB8"/>
                </a:solidFill>
                <a:hlinkClick r:id="rId2"/>
              </a:rPr>
              <a:t>Polyps</a:t>
            </a:r>
            <a:r>
              <a:t> are growths in the bowel. They are not cancer, but may turn into cancer over time.</a:t>
            </a:r>
          </a:p>
          <a:p>
            <a:pPr marL="0" indent="0" defTabSz="416052">
              <a:lnSpc>
                <a:spcPts val="5900"/>
              </a:lnSpc>
              <a:spcBef>
                <a:spcPts val="2100"/>
              </a:spcBef>
              <a:buSzTx/>
              <a:buNone/>
              <a:defRPr sz="3367">
                <a:solidFill>
                  <a:srgbClr val="212B32"/>
                </a:solidFill>
                <a:latin typeface="Arial"/>
                <a:ea typeface="Arial"/>
                <a:cs typeface="Arial"/>
                <a:sym typeface="Arial"/>
              </a:defRPr>
            </a:pPr>
            <a:r>
              <a:t>If the test finds anything unusual, you might be asked to go to hospital to have further tests to confirm or rule out cancer.</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ontinue…"/>
          <p:cNvSpPr txBox="1">
            <a:spLocks noGrp="1"/>
          </p:cNvSpPr>
          <p:nvPr>
            <p:ph type="title"/>
          </p:nvPr>
        </p:nvSpPr>
        <p:spPr>
          <a:prstGeom prst="rect">
            <a:avLst/>
          </a:prstGeom>
        </p:spPr>
        <p:txBody>
          <a:bodyPr/>
          <a:lstStyle/>
          <a:p>
            <a:r>
              <a:t>Continue…</a:t>
            </a:r>
          </a:p>
        </p:txBody>
      </p:sp>
      <p:sp>
        <p:nvSpPr>
          <p:cNvPr id="216" name="Slide Subtitle"/>
          <p:cNvSpPr txBox="1">
            <a:spLocks noGrp="1"/>
          </p:cNvSpPr>
          <p:nvPr>
            <p:ph type="body" sz="quarter" idx="1"/>
          </p:nvPr>
        </p:nvSpPr>
        <p:spPr>
          <a:prstGeom prst="rect">
            <a:avLst/>
          </a:prstGeom>
        </p:spPr>
        <p:txBody>
          <a:bodyPr/>
          <a:lstStyle/>
          <a:p>
            <a:endParaRPr/>
          </a:p>
        </p:txBody>
      </p:sp>
      <p:sp>
        <p:nvSpPr>
          <p:cNvPr id="217"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77500" lnSpcReduction="20000"/>
          </a:bodyPr>
          <a:lstStyle/>
          <a:p>
            <a:pPr marL="0" indent="0" defTabSz="402336">
              <a:lnSpc>
                <a:spcPts val="7900"/>
              </a:lnSpc>
              <a:spcBef>
                <a:spcPts val="2100"/>
              </a:spcBef>
              <a:buSzTx/>
              <a:buNone/>
              <a:defRPr sz="5126">
                <a:solidFill>
                  <a:srgbClr val="212B32"/>
                </a:solidFill>
                <a:latin typeface="Arial"/>
                <a:ea typeface="Arial"/>
                <a:cs typeface="Arial"/>
                <a:sym typeface="Arial"/>
              </a:defRPr>
            </a:pPr>
            <a:r>
              <a:t>Make sure your GP practice has your correct address so your kit is posted to the right place.</a:t>
            </a:r>
          </a:p>
          <a:p>
            <a:pPr marL="0" indent="0" defTabSz="402336">
              <a:lnSpc>
                <a:spcPts val="7900"/>
              </a:lnSpc>
              <a:spcBef>
                <a:spcPts val="2100"/>
              </a:spcBef>
              <a:buSzTx/>
              <a:buNone/>
              <a:defRPr sz="5126">
                <a:solidFill>
                  <a:srgbClr val="212B32"/>
                </a:solidFill>
                <a:latin typeface="Arial"/>
                <a:ea typeface="Arial"/>
                <a:cs typeface="Arial"/>
                <a:sym typeface="Arial"/>
              </a:defRPr>
            </a:pPr>
            <a:endParaRPr/>
          </a:p>
          <a:p>
            <a:pPr marL="0" indent="0" defTabSz="402336">
              <a:lnSpc>
                <a:spcPts val="7900"/>
              </a:lnSpc>
              <a:spcBef>
                <a:spcPts val="2100"/>
              </a:spcBef>
              <a:buSzTx/>
              <a:buNone/>
              <a:defRPr sz="5126">
                <a:solidFill>
                  <a:srgbClr val="212B32"/>
                </a:solidFill>
                <a:latin typeface="Arial"/>
                <a:ea typeface="Arial"/>
                <a:cs typeface="Arial"/>
                <a:sym typeface="Arial"/>
              </a:defRPr>
            </a:pPr>
            <a:r>
              <a:t>If you're 75 or over, you can ask for a kit every 2 years by phoning the free bowel cancer screening helpline on 0800 707 60 60.</a:t>
            </a:r>
          </a:p>
          <a:p>
            <a:pPr marL="0" indent="0" defTabSz="402336">
              <a:lnSpc>
                <a:spcPts val="7900"/>
              </a:lnSpc>
              <a:spcBef>
                <a:spcPts val="2100"/>
              </a:spcBef>
              <a:buSzTx/>
              <a:buNone/>
              <a:defRPr sz="5126">
                <a:solidFill>
                  <a:srgbClr val="212B32"/>
                </a:solidFill>
                <a:latin typeface="Arial"/>
                <a:ea typeface="Arial"/>
                <a:cs typeface="Arial"/>
                <a:sym typeface="Arial"/>
              </a:defRPr>
            </a:pPr>
            <a:endParaRPr/>
          </a:p>
          <a:p>
            <a:pPr marL="0" indent="0" defTabSz="402336">
              <a:lnSpc>
                <a:spcPts val="7900"/>
              </a:lnSpc>
              <a:spcBef>
                <a:spcPts val="2100"/>
              </a:spcBef>
              <a:buSzTx/>
              <a:buNone/>
              <a:defRPr sz="5126">
                <a:solidFill>
                  <a:srgbClr val="212B32"/>
                </a:solidFill>
                <a:latin typeface="Arial"/>
                <a:ea typeface="Arial"/>
                <a:cs typeface="Arial"/>
                <a:sym typeface="Arial"/>
              </a:defRPr>
            </a:pPr>
            <a:r>
              <a:t>If you're worried about a family history of bowel cancer or have any symptoms, speak to a GP for advice.</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NHS breast screening programme"/>
          <p:cNvSpPr txBox="1">
            <a:spLocks noGrp="1"/>
          </p:cNvSpPr>
          <p:nvPr>
            <p:ph type="title"/>
          </p:nvPr>
        </p:nvSpPr>
        <p:spPr>
          <a:prstGeom prst="rect">
            <a:avLst/>
          </a:prstGeom>
        </p:spPr>
        <p:txBody>
          <a:bodyPr/>
          <a:lstStyle/>
          <a:p>
            <a:r>
              <a:t>NHS breast screening programme</a:t>
            </a:r>
          </a:p>
        </p:txBody>
      </p:sp>
      <p:sp>
        <p:nvSpPr>
          <p:cNvPr id="220" name="Mammography"/>
          <p:cNvSpPr txBox="1">
            <a:spLocks noGrp="1"/>
          </p:cNvSpPr>
          <p:nvPr>
            <p:ph type="body" sz="quarter" idx="1"/>
          </p:nvPr>
        </p:nvSpPr>
        <p:spPr>
          <a:prstGeom prst="rect">
            <a:avLst/>
          </a:prstGeom>
        </p:spPr>
        <p:txBody>
          <a:bodyPr/>
          <a:lstStyle/>
          <a:p>
            <a:r>
              <a:t>Mammography</a:t>
            </a:r>
          </a:p>
        </p:txBody>
      </p:sp>
      <p:sp>
        <p:nvSpPr>
          <p:cNvPr id="221"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85000" lnSpcReduction="20000"/>
          </a:bodyPr>
          <a:lstStyle/>
          <a:p>
            <a:pPr marL="0" indent="0" defTabSz="420623">
              <a:lnSpc>
                <a:spcPct val="100000"/>
              </a:lnSpc>
              <a:spcBef>
                <a:spcPts val="1200"/>
              </a:spcBef>
              <a:buSzTx/>
              <a:buNone/>
              <a:defRPr sz="3128">
                <a:solidFill>
                  <a:srgbClr val="111111"/>
                </a:solidFill>
                <a:latin typeface="Times Roman"/>
                <a:ea typeface="Times Roman"/>
                <a:cs typeface="Times Roman"/>
                <a:sym typeface="Times Roman"/>
              </a:defRPr>
            </a:pPr>
            <a:r>
              <a:t>If you're a woman aged 50 up to your 71st birthday, you'll be automatically invited for breast screening through your GP practice every three years. </a:t>
            </a:r>
          </a:p>
          <a:p>
            <a:pPr marL="0" indent="0" defTabSz="420623">
              <a:lnSpc>
                <a:spcPct val="100000"/>
              </a:lnSpc>
              <a:spcBef>
                <a:spcPts val="1200"/>
              </a:spcBef>
              <a:buSzTx/>
              <a:buNone/>
              <a:defRPr sz="3128">
                <a:solidFill>
                  <a:srgbClr val="111111"/>
                </a:solidFill>
                <a:latin typeface="Times Roman"/>
                <a:ea typeface="Times Roman"/>
                <a:cs typeface="Times Roman"/>
                <a:sym typeface="Times Roman"/>
              </a:defRPr>
            </a:pPr>
            <a:r>
              <a:t>If you want to ask for an appointment because you're 71 or over and are no longer automatically invited for screening, you'll need to contact your local screening unit  </a:t>
            </a:r>
          </a:p>
          <a:p>
            <a:pPr marL="0" indent="0" defTabSz="420623">
              <a:lnSpc>
                <a:spcPct val="100000"/>
              </a:lnSpc>
              <a:spcBef>
                <a:spcPts val="1200"/>
              </a:spcBef>
              <a:buSzTx/>
              <a:buNone/>
              <a:defRPr sz="3128">
                <a:latin typeface="Times Roman"/>
                <a:ea typeface="Times Roman"/>
                <a:cs typeface="Times Roman"/>
                <a:sym typeface="Times Roman"/>
              </a:defRPr>
            </a:pPr>
            <a:r>
              <a:rPr>
                <a:solidFill>
                  <a:srgbClr val="111111"/>
                </a:solidFill>
              </a:rPr>
              <a:t>Find out how to </a:t>
            </a:r>
            <a:r>
              <a:rPr u="sng">
                <a:solidFill>
                  <a:srgbClr val="0000FF"/>
                </a:solidFill>
                <a:uFill>
                  <a:solidFill>
                    <a:srgbClr val="0000FF"/>
                  </a:solidFill>
                </a:uFill>
                <a:hlinkClick r:id="rId2"/>
              </a:rPr>
              <a:t>contact your local screening unit</a:t>
            </a:r>
            <a:r>
              <a:rPr>
                <a:solidFill>
                  <a:srgbClr val="111111"/>
                </a:solidFill>
              </a:rPr>
              <a:t> on the NHS website. </a:t>
            </a:r>
          </a:p>
          <a:p>
            <a:pPr marL="0" indent="0" defTabSz="420623">
              <a:lnSpc>
                <a:spcPct val="100000"/>
              </a:lnSpc>
              <a:spcBef>
                <a:spcPts val="1200"/>
              </a:spcBef>
              <a:buSzTx/>
              <a:buNone/>
              <a:defRPr sz="3128">
                <a:latin typeface="Times Roman"/>
                <a:ea typeface="Times Roman"/>
                <a:cs typeface="Times Roman"/>
                <a:sym typeface="Times Roman"/>
              </a:defRPr>
            </a:pPr>
            <a:endParaRPr>
              <a:solidFill>
                <a:srgbClr val="111111"/>
              </a:solidFill>
            </a:endParaRPr>
          </a:p>
          <a:p>
            <a:pPr marL="0" indent="0" defTabSz="420623">
              <a:lnSpc>
                <a:spcPts val="5600"/>
              </a:lnSpc>
              <a:spcBef>
                <a:spcPts val="0"/>
              </a:spcBef>
              <a:buSzTx/>
              <a:buNone/>
              <a:defRPr sz="3128" b="1">
                <a:solidFill>
                  <a:srgbClr val="585858"/>
                </a:solidFill>
                <a:latin typeface="Arial"/>
                <a:ea typeface="Arial"/>
                <a:cs typeface="Arial"/>
                <a:sym typeface="Arial"/>
              </a:defRPr>
            </a:pPr>
            <a:r>
              <a:rPr>
                <a:solidFill>
                  <a:srgbClr val="111111"/>
                </a:solidFill>
              </a:rPr>
              <a:t>https://www.nhs.uk/service-search/other-services/Breast-screening-services/LocationSearch/325: </a:t>
            </a:r>
          </a:p>
          <a:p>
            <a:pPr marL="0" indent="0" defTabSz="420623">
              <a:lnSpc>
                <a:spcPts val="5600"/>
              </a:lnSpc>
              <a:spcBef>
                <a:spcPts val="0"/>
              </a:spcBef>
              <a:buSzTx/>
              <a:buNone/>
              <a:defRPr sz="3128" b="1">
                <a:solidFill>
                  <a:srgbClr val="585858"/>
                </a:solidFill>
                <a:latin typeface="Arial"/>
                <a:ea typeface="Arial"/>
                <a:cs typeface="Arial"/>
                <a:sym typeface="Arial"/>
              </a:defRPr>
            </a:pPr>
            <a:endParaRPr>
              <a:solidFill>
                <a:srgbClr val="111111"/>
              </a:solidFill>
            </a:endParaRPr>
          </a:p>
          <a:p>
            <a:pPr marL="0" indent="0" defTabSz="420623">
              <a:lnSpc>
                <a:spcPts val="5600"/>
              </a:lnSpc>
              <a:spcBef>
                <a:spcPts val="0"/>
              </a:spcBef>
              <a:buSzTx/>
              <a:buNone/>
              <a:defRPr sz="3128" b="1">
                <a:solidFill>
                  <a:srgbClr val="585858"/>
                </a:solidFill>
                <a:latin typeface="Arial"/>
                <a:ea typeface="Arial"/>
                <a:cs typeface="Arial"/>
                <a:sym typeface="Arial"/>
              </a:defRPr>
            </a:pPr>
            <a:r>
              <a:rPr>
                <a:solidFill>
                  <a:srgbClr val="111111"/>
                </a:solidFill>
              </a:rPr>
              <a:t>0121 507 4967</a:t>
            </a:r>
          </a:p>
          <a:p>
            <a:pPr marL="0" indent="0" defTabSz="420623">
              <a:lnSpc>
                <a:spcPts val="5200"/>
              </a:lnSpc>
              <a:spcBef>
                <a:spcPts val="0"/>
              </a:spcBef>
              <a:buSzTx/>
              <a:buNone/>
              <a:defRPr sz="3128">
                <a:solidFill>
                  <a:srgbClr val="585858"/>
                </a:solidFill>
                <a:latin typeface="Arial"/>
                <a:ea typeface="Arial"/>
                <a:cs typeface="Arial"/>
                <a:sym typeface="Arial"/>
              </a:defRPr>
            </a:pPr>
            <a:r>
              <a:rPr>
                <a:solidFill>
                  <a:srgbClr val="111111"/>
                </a:solidFill>
              </a:rPr>
              <a:t>City, Sandwell &amp; Walsall BSS</a:t>
            </a:r>
            <a:br>
              <a:rPr>
                <a:solidFill>
                  <a:srgbClr val="111111"/>
                </a:solidFill>
              </a:rPr>
            </a:br>
            <a:r>
              <a:rPr>
                <a:solidFill>
                  <a:srgbClr val="111111"/>
                </a:solidFill>
              </a:rPr>
              <a:t>Sandwell &amp; West Birmingham Hospitals NHS Trust</a:t>
            </a:r>
            <a:br>
              <a:rPr>
                <a:solidFill>
                  <a:srgbClr val="111111"/>
                </a:solidFill>
              </a:rPr>
            </a:br>
            <a:r>
              <a:rPr>
                <a:solidFill>
                  <a:srgbClr val="111111"/>
                </a:solidFill>
              </a:rPr>
              <a:t>The Birmingham Treatment Centre</a:t>
            </a:r>
            <a:br>
              <a:rPr>
                <a:solidFill>
                  <a:srgbClr val="111111"/>
                </a:solidFill>
              </a:rPr>
            </a:br>
            <a:r>
              <a:rPr>
                <a:solidFill>
                  <a:srgbClr val="111111"/>
                </a:solidFill>
              </a:rPr>
              <a:t>City Hospital</a:t>
            </a:r>
            <a:br>
              <a:rPr>
                <a:solidFill>
                  <a:srgbClr val="111111"/>
                </a:solidFill>
              </a:rPr>
            </a:br>
            <a:r>
              <a:rPr>
                <a:solidFill>
                  <a:srgbClr val="111111"/>
                </a:solidFill>
              </a:rPr>
              <a:t>Dudley Road, Birmingham</a:t>
            </a:r>
            <a:br>
              <a:rPr>
                <a:solidFill>
                  <a:srgbClr val="111111"/>
                </a:solidFill>
              </a:rPr>
            </a:br>
            <a:r>
              <a:rPr>
                <a:solidFill>
                  <a:srgbClr val="111111"/>
                </a:solidFill>
              </a:rPr>
              <a:t>B18 7QH</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This may not happen the year you turn 50"/>
          <p:cNvSpPr txBox="1">
            <a:spLocks noGrp="1"/>
          </p:cNvSpPr>
          <p:nvPr>
            <p:ph type="title"/>
          </p:nvPr>
        </p:nvSpPr>
        <p:spPr>
          <a:prstGeom prst="rect">
            <a:avLst/>
          </a:prstGeom>
        </p:spPr>
        <p:txBody>
          <a:bodyPr/>
          <a:lstStyle/>
          <a:p>
            <a:r>
              <a:t>This may not happen the year you turn 50</a:t>
            </a:r>
          </a:p>
        </p:txBody>
      </p:sp>
      <p:sp>
        <p:nvSpPr>
          <p:cNvPr id="224" name="but it will happen by the time you are 53"/>
          <p:cNvSpPr txBox="1">
            <a:spLocks noGrp="1"/>
          </p:cNvSpPr>
          <p:nvPr>
            <p:ph type="body" sz="quarter" idx="1"/>
          </p:nvPr>
        </p:nvSpPr>
        <p:spPr>
          <a:prstGeom prst="rect">
            <a:avLst/>
          </a:prstGeom>
        </p:spPr>
        <p:txBody>
          <a:bodyPr/>
          <a:lstStyle/>
          <a:p>
            <a:r>
              <a:t>but it will happen by the time you are 53</a:t>
            </a:r>
          </a:p>
        </p:txBody>
      </p:sp>
      <p:sp>
        <p:nvSpPr>
          <p:cNvPr id="225"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indent="0" defTabSz="457200">
              <a:lnSpc>
                <a:spcPct val="100000"/>
              </a:lnSpc>
              <a:spcBef>
                <a:spcPts val="1300"/>
              </a:spcBef>
              <a:buSzTx/>
              <a:buNone/>
              <a:defRPr sz="1600">
                <a:solidFill>
                  <a:srgbClr val="111111"/>
                </a:solidFill>
                <a:latin typeface="Times Roman"/>
                <a:ea typeface="Times Roman"/>
                <a:cs typeface="Times Roman"/>
                <a:sym typeface="Times Roman"/>
              </a:defRPr>
            </a:pPr>
            <a:endParaRP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r>
              <a:t>You have to be registered with a GP to be automatically invited for screening.</a:t>
            </a: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endParaRP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r>
              <a:t>Some trans or non-binary people can access breast screening. </a:t>
            </a: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r>
              <a:t>You need to be registed as female with your GP to be automatically invited for screening. </a:t>
            </a: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endParaRP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r>
              <a:t>Talk to your GP or gender identity clinic for more information.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Why are women under 50 not invited for screening"/>
          <p:cNvSpPr txBox="1">
            <a:spLocks noGrp="1"/>
          </p:cNvSpPr>
          <p:nvPr>
            <p:ph type="title"/>
          </p:nvPr>
        </p:nvSpPr>
        <p:spPr>
          <a:prstGeom prst="rect">
            <a:avLst/>
          </a:prstGeom>
        </p:spPr>
        <p:txBody>
          <a:bodyPr>
            <a:normAutofit fontScale="90000"/>
          </a:bodyPr>
          <a:lstStyle>
            <a:lvl1pPr defTabSz="2145736">
              <a:defRPr sz="7480" spc="-149"/>
            </a:lvl1pPr>
          </a:lstStyle>
          <a:p>
            <a:r>
              <a:t>Why are women under 50 not invited for screening </a:t>
            </a:r>
          </a:p>
        </p:txBody>
      </p:sp>
      <p:sp>
        <p:nvSpPr>
          <p:cNvPr id="228" name="Slide Subtitle"/>
          <p:cNvSpPr txBox="1">
            <a:spLocks noGrp="1"/>
          </p:cNvSpPr>
          <p:nvPr>
            <p:ph type="body" sz="quarter" idx="1"/>
          </p:nvPr>
        </p:nvSpPr>
        <p:spPr>
          <a:prstGeom prst="rect">
            <a:avLst/>
          </a:prstGeom>
        </p:spPr>
        <p:txBody>
          <a:bodyPr/>
          <a:lstStyle/>
          <a:p>
            <a:endParaRPr/>
          </a:p>
        </p:txBody>
      </p:sp>
      <p:sp>
        <p:nvSpPr>
          <p:cNvPr id="229"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r>
              <a:t>The number of women who get breast cancer is much lower in this age group. </a:t>
            </a: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endParaRP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r>
              <a:t>Over 80% of breast cancers occur in women over 50 and the risk continues to increase with age. </a:t>
            </a: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endParaRPr/>
          </a:p>
          <a:p>
            <a:pPr marL="0" indent="0" defTabSz="457200">
              <a:lnSpc>
                <a:spcPct val="100000"/>
              </a:lnSpc>
              <a:spcBef>
                <a:spcPts val="1300"/>
              </a:spcBef>
              <a:buSzTx/>
              <a:buNone/>
              <a:defRPr sz="5200">
                <a:solidFill>
                  <a:srgbClr val="111111"/>
                </a:solidFill>
                <a:latin typeface="Times Roman"/>
                <a:ea typeface="Times Roman"/>
                <a:cs typeface="Times Roman"/>
                <a:sym typeface="Times Roman"/>
              </a:defRPr>
            </a:pPr>
            <a:r>
              <a:t>Younger women also have denser breast tissue, which can make the x-ray image less clear and changes harder to identify.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opics to cover"/>
          <p:cNvSpPr txBox="1">
            <a:spLocks noGrp="1"/>
          </p:cNvSpPr>
          <p:nvPr>
            <p:ph type="title"/>
          </p:nvPr>
        </p:nvSpPr>
        <p:spPr>
          <a:xfrm>
            <a:off x="1206500" y="1079499"/>
            <a:ext cx="21971000" cy="1433167"/>
          </a:xfrm>
          <a:prstGeom prst="rect">
            <a:avLst/>
          </a:prstGeom>
        </p:spPr>
        <p:txBody>
          <a:bodyPr/>
          <a:lstStyle>
            <a:lvl1pPr>
              <a:defRPr spc="-200"/>
            </a:lvl1pPr>
          </a:lstStyle>
          <a:p>
            <a:r>
              <a:t>Topics to cover</a:t>
            </a:r>
          </a:p>
        </p:txBody>
      </p:sp>
      <p:sp>
        <p:nvSpPr>
          <p:cNvPr id="156" name="Slide Subtitle"/>
          <p:cNvSpPr txBox="1">
            <a:spLocks noGrp="1"/>
          </p:cNvSpPr>
          <p:nvPr>
            <p:ph type="body" sz="quarter" idx="1"/>
          </p:nvPr>
        </p:nvSpPr>
        <p:spPr>
          <a:xfrm>
            <a:off x="1206500" y="2372960"/>
            <a:ext cx="21971000" cy="934779"/>
          </a:xfrm>
          <a:prstGeom prst="rect">
            <a:avLst/>
          </a:prstGeom>
        </p:spPr>
        <p:txBody>
          <a:bodyPr/>
          <a:lstStyle/>
          <a:p>
            <a:endParaRPr/>
          </a:p>
        </p:txBody>
      </p:sp>
      <p:sp>
        <p:nvSpPr>
          <p:cNvPr id="157" name="Covid updat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Covid update</a:t>
            </a:r>
          </a:p>
          <a:p>
            <a:r>
              <a:t>Monkeypox</a:t>
            </a:r>
          </a:p>
          <a:p>
            <a:r>
              <a:t>Improved access </a:t>
            </a:r>
          </a:p>
          <a:p>
            <a:r>
              <a:t>CQC compliance report</a:t>
            </a:r>
          </a:p>
          <a:p>
            <a:r>
              <a:t>Formula of happiness</a:t>
            </a:r>
          </a:p>
          <a:p>
            <a:r>
              <a:t>St John Ambulance First Aid Awareness session</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Breast screening after 70"/>
          <p:cNvSpPr txBox="1">
            <a:spLocks noGrp="1"/>
          </p:cNvSpPr>
          <p:nvPr>
            <p:ph type="title"/>
          </p:nvPr>
        </p:nvSpPr>
        <p:spPr>
          <a:prstGeom prst="rect">
            <a:avLst/>
          </a:prstGeom>
        </p:spPr>
        <p:txBody>
          <a:bodyPr/>
          <a:lstStyle/>
          <a:p>
            <a:r>
              <a:t>Breast screening after 70</a:t>
            </a:r>
          </a:p>
        </p:txBody>
      </p:sp>
      <p:sp>
        <p:nvSpPr>
          <p:cNvPr id="232" name="Slide Subtitle"/>
          <p:cNvSpPr txBox="1">
            <a:spLocks noGrp="1"/>
          </p:cNvSpPr>
          <p:nvPr>
            <p:ph type="body" sz="quarter" idx="1"/>
          </p:nvPr>
        </p:nvSpPr>
        <p:spPr>
          <a:prstGeom prst="rect">
            <a:avLst/>
          </a:prstGeom>
        </p:spPr>
        <p:txBody>
          <a:bodyPr/>
          <a:lstStyle/>
          <a:p>
            <a:endParaRPr/>
          </a:p>
        </p:txBody>
      </p:sp>
      <p:sp>
        <p:nvSpPr>
          <p:cNvPr id="233"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92500" lnSpcReduction="20000"/>
          </a:bodyPr>
          <a:lstStyle/>
          <a:p>
            <a:pPr marL="0" indent="0" defTabSz="425195">
              <a:lnSpc>
                <a:spcPct val="100000"/>
              </a:lnSpc>
              <a:spcBef>
                <a:spcPts val="1200"/>
              </a:spcBef>
              <a:buSzTx/>
              <a:buNone/>
              <a:defRPr sz="3255">
                <a:solidFill>
                  <a:srgbClr val="111111"/>
                </a:solidFill>
                <a:latin typeface="Times Roman"/>
                <a:ea typeface="Times Roman"/>
                <a:cs typeface="Times Roman"/>
                <a:sym typeface="Times Roman"/>
              </a:defRPr>
            </a:pPr>
            <a:r>
              <a:t>If you’re 71 or over you will not be automatically sent an invitation for screening. </a:t>
            </a:r>
          </a:p>
          <a:p>
            <a:pPr marL="0" indent="0" defTabSz="425195">
              <a:lnSpc>
                <a:spcPct val="100000"/>
              </a:lnSpc>
              <a:spcBef>
                <a:spcPts val="1200"/>
              </a:spcBef>
              <a:buSzTx/>
              <a:buNone/>
              <a:defRPr sz="3255">
                <a:solidFill>
                  <a:srgbClr val="111111"/>
                </a:solidFill>
                <a:latin typeface="Times Roman"/>
                <a:ea typeface="Times Roman"/>
                <a:cs typeface="Times Roman"/>
                <a:sym typeface="Times Roman"/>
              </a:defRPr>
            </a:pPr>
            <a:r>
              <a:t>However, in some parts of the UK you can continue to have breast screening every three years if you contact your local breast screening unit and ask for it. </a:t>
            </a:r>
          </a:p>
          <a:p>
            <a:pPr marL="0" indent="0" defTabSz="425195">
              <a:lnSpc>
                <a:spcPct val="100000"/>
              </a:lnSpc>
              <a:spcBef>
                <a:spcPts val="1200"/>
              </a:spcBef>
              <a:buSzTx/>
              <a:buNone/>
              <a:defRPr sz="3255">
                <a:solidFill>
                  <a:srgbClr val="111111"/>
                </a:solidFill>
                <a:latin typeface="Times Roman"/>
                <a:ea typeface="Times Roman"/>
                <a:cs typeface="Times Roman"/>
                <a:sym typeface="Times Roman"/>
              </a:defRPr>
            </a:pPr>
            <a:r>
              <a:t>Your GP surgery can put you in touch with your local breast screening clinic or you can look them up online.</a:t>
            </a:r>
          </a:p>
          <a:p>
            <a:pPr marL="0" indent="0" defTabSz="425195">
              <a:lnSpc>
                <a:spcPct val="100000"/>
              </a:lnSpc>
              <a:spcBef>
                <a:spcPts val="1200"/>
              </a:spcBef>
              <a:buSzTx/>
              <a:buNone/>
              <a:defRPr sz="3255">
                <a:latin typeface="Times Roman"/>
                <a:ea typeface="Times Roman"/>
                <a:cs typeface="Times Roman"/>
                <a:sym typeface="Times Roman"/>
              </a:defRPr>
            </a:pPr>
            <a:r>
              <a:rPr>
                <a:solidFill>
                  <a:srgbClr val="111111"/>
                </a:solidFill>
              </a:rPr>
              <a:t>Find out how to </a:t>
            </a:r>
            <a:r>
              <a:rPr u="sng">
                <a:solidFill>
                  <a:srgbClr val="0000FF"/>
                </a:solidFill>
                <a:uFill>
                  <a:solidFill>
                    <a:srgbClr val="0000FF"/>
                  </a:solidFill>
                </a:uFill>
                <a:hlinkClick r:id="rId2"/>
              </a:rPr>
              <a:t>contact your local screening unit</a:t>
            </a:r>
            <a:r>
              <a:rPr>
                <a:solidFill>
                  <a:srgbClr val="111111"/>
                </a:solidFill>
              </a:rPr>
              <a:t> on the NHS website. </a:t>
            </a:r>
          </a:p>
          <a:p>
            <a:pPr marL="0" indent="0" defTabSz="425195">
              <a:lnSpc>
                <a:spcPct val="100000"/>
              </a:lnSpc>
              <a:spcBef>
                <a:spcPts val="1200"/>
              </a:spcBef>
              <a:buSzTx/>
              <a:buNone/>
              <a:defRPr sz="3255">
                <a:latin typeface="Times Roman"/>
                <a:ea typeface="Times Roman"/>
                <a:cs typeface="Times Roman"/>
                <a:sym typeface="Times Roman"/>
              </a:defRPr>
            </a:pPr>
            <a:r>
              <a:rPr>
                <a:solidFill>
                  <a:srgbClr val="111111"/>
                </a:solidFill>
              </a:rPr>
              <a:t>https://www.nhs.uk/service-search/other-services/Breast-screening-services/LocationSearch/325</a:t>
            </a:r>
          </a:p>
          <a:p>
            <a:pPr marL="0" indent="0" defTabSz="425195">
              <a:lnSpc>
                <a:spcPct val="100000"/>
              </a:lnSpc>
              <a:spcBef>
                <a:spcPts val="1200"/>
              </a:spcBef>
              <a:buSzTx/>
              <a:buNone/>
              <a:defRPr sz="3255">
                <a:latin typeface="Times Roman"/>
                <a:ea typeface="Times Roman"/>
                <a:cs typeface="Times Roman"/>
                <a:sym typeface="Times Roman"/>
              </a:defRPr>
            </a:pPr>
            <a:endParaRPr>
              <a:solidFill>
                <a:srgbClr val="111111"/>
              </a:solidFill>
            </a:endParaRPr>
          </a:p>
          <a:p>
            <a:pPr marL="0" indent="0" defTabSz="425195">
              <a:lnSpc>
                <a:spcPts val="5700"/>
              </a:lnSpc>
              <a:spcBef>
                <a:spcPts val="0"/>
              </a:spcBef>
              <a:buSzTx/>
              <a:buNone/>
              <a:defRPr sz="3255" b="1">
                <a:solidFill>
                  <a:srgbClr val="585858"/>
                </a:solidFill>
                <a:latin typeface="Arial"/>
                <a:ea typeface="Arial"/>
                <a:cs typeface="Arial"/>
                <a:sym typeface="Arial"/>
              </a:defRPr>
            </a:pPr>
            <a:r>
              <a:rPr>
                <a:solidFill>
                  <a:srgbClr val="111111"/>
                </a:solidFill>
              </a:rPr>
              <a:t>Tel: 0121 507 4967</a:t>
            </a:r>
          </a:p>
          <a:p>
            <a:pPr marL="0" indent="0" defTabSz="425195">
              <a:lnSpc>
                <a:spcPts val="5400"/>
              </a:lnSpc>
              <a:spcBef>
                <a:spcPts val="0"/>
              </a:spcBef>
              <a:buSzTx/>
              <a:buNone/>
              <a:defRPr sz="3255">
                <a:solidFill>
                  <a:srgbClr val="585858"/>
                </a:solidFill>
                <a:latin typeface="Arial"/>
                <a:ea typeface="Arial"/>
                <a:cs typeface="Arial"/>
                <a:sym typeface="Arial"/>
              </a:defRPr>
            </a:pPr>
            <a:r>
              <a:rPr>
                <a:solidFill>
                  <a:srgbClr val="111111"/>
                </a:solidFill>
              </a:rPr>
              <a:t>City, Sandwell &amp; Walsall BSS</a:t>
            </a:r>
            <a:br>
              <a:rPr>
                <a:solidFill>
                  <a:srgbClr val="111111"/>
                </a:solidFill>
              </a:rPr>
            </a:br>
            <a:r>
              <a:rPr>
                <a:solidFill>
                  <a:srgbClr val="111111"/>
                </a:solidFill>
              </a:rPr>
              <a:t>Sandwell &amp; West Birmingham Hospitals NHS Trust</a:t>
            </a:r>
            <a:br>
              <a:rPr>
                <a:solidFill>
                  <a:srgbClr val="111111"/>
                </a:solidFill>
              </a:rPr>
            </a:br>
            <a:r>
              <a:rPr>
                <a:solidFill>
                  <a:srgbClr val="111111"/>
                </a:solidFill>
              </a:rPr>
              <a:t>The Birmingham Treatment Centre</a:t>
            </a:r>
            <a:br>
              <a:rPr>
                <a:solidFill>
                  <a:srgbClr val="111111"/>
                </a:solidFill>
              </a:rPr>
            </a:br>
            <a:r>
              <a:rPr>
                <a:solidFill>
                  <a:srgbClr val="111111"/>
                </a:solidFill>
              </a:rPr>
              <a:t>City Hospital</a:t>
            </a:r>
            <a:br>
              <a:rPr>
                <a:solidFill>
                  <a:srgbClr val="111111"/>
                </a:solidFill>
              </a:rPr>
            </a:br>
            <a:r>
              <a:rPr>
                <a:solidFill>
                  <a:srgbClr val="111111"/>
                </a:solidFill>
              </a:rPr>
              <a:t>Dudley Road, Birmingham</a:t>
            </a:r>
            <a:br>
              <a:rPr>
                <a:solidFill>
                  <a:srgbClr val="111111"/>
                </a:solidFill>
              </a:rPr>
            </a:br>
            <a:r>
              <a:rPr>
                <a:solidFill>
                  <a:srgbClr val="111111"/>
                </a:solidFill>
              </a:rPr>
              <a:t>B18 7QH</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NHS cervical screening"/>
          <p:cNvSpPr txBox="1">
            <a:spLocks noGrp="1"/>
          </p:cNvSpPr>
          <p:nvPr>
            <p:ph type="title"/>
          </p:nvPr>
        </p:nvSpPr>
        <p:spPr>
          <a:prstGeom prst="rect">
            <a:avLst/>
          </a:prstGeom>
        </p:spPr>
        <p:txBody>
          <a:bodyPr/>
          <a:lstStyle/>
          <a:p>
            <a:r>
              <a:t>NHS cervical screening </a:t>
            </a:r>
          </a:p>
        </p:txBody>
      </p:sp>
      <p:sp>
        <p:nvSpPr>
          <p:cNvPr id="236" name="Slide Subtitle"/>
          <p:cNvSpPr txBox="1">
            <a:spLocks noGrp="1"/>
          </p:cNvSpPr>
          <p:nvPr>
            <p:ph type="body" sz="quarter" idx="1"/>
          </p:nvPr>
        </p:nvSpPr>
        <p:spPr>
          <a:prstGeom prst="rect">
            <a:avLst/>
          </a:prstGeom>
        </p:spPr>
        <p:txBody>
          <a:bodyPr/>
          <a:lstStyle/>
          <a:p>
            <a:endParaRPr/>
          </a:p>
        </p:txBody>
      </p:sp>
      <p:sp>
        <p:nvSpPr>
          <p:cNvPr id="237"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25000" lnSpcReduction="20000"/>
          </a:bodyPr>
          <a:lstStyle/>
          <a:p>
            <a:pPr marL="0" indent="0" defTabSz="434340">
              <a:lnSpc>
                <a:spcPts val="6100"/>
              </a:lnSpc>
              <a:spcBef>
                <a:spcPts val="900"/>
              </a:spcBef>
              <a:buSzTx/>
              <a:buNone/>
              <a:defRPr sz="3230">
                <a:solidFill>
                  <a:srgbClr val="333333"/>
                </a:solidFill>
                <a:latin typeface="+mj-lt"/>
                <a:ea typeface="+mj-ea"/>
                <a:cs typeface="+mj-cs"/>
                <a:sym typeface="Helvetica"/>
              </a:defRPr>
            </a:pPr>
            <a:r>
              <a:t>In the UK, you are automatically invited for cervical screening if you are:</a:t>
            </a:r>
          </a:p>
          <a:p>
            <a:pPr marL="434340" indent="-301625" defTabSz="434340">
              <a:lnSpc>
                <a:spcPts val="5700"/>
              </a:lnSpc>
              <a:spcBef>
                <a:spcPts val="400"/>
              </a:spcBef>
              <a:buClr>
                <a:srgbClr val="333333"/>
              </a:buClr>
              <a:buSzPct val="100000"/>
              <a:buFont typeface="Helvetica"/>
              <a:defRPr sz="3230">
                <a:solidFill>
                  <a:srgbClr val="333333"/>
                </a:solidFill>
                <a:latin typeface="+mj-lt"/>
                <a:ea typeface="+mj-ea"/>
                <a:cs typeface="+mj-cs"/>
                <a:sym typeface="Helvetica"/>
              </a:defRPr>
            </a:pPr>
            <a:r>
              <a:t>between the ages of 25 to 64</a:t>
            </a:r>
          </a:p>
          <a:p>
            <a:pPr marL="434340" indent="-301625" defTabSz="434340">
              <a:lnSpc>
                <a:spcPts val="5700"/>
              </a:lnSpc>
              <a:spcBef>
                <a:spcPts val="400"/>
              </a:spcBef>
              <a:buClr>
                <a:srgbClr val="333333"/>
              </a:buClr>
              <a:buSzPct val="100000"/>
              <a:buFont typeface="Helvetica"/>
              <a:defRPr sz="3230">
                <a:solidFill>
                  <a:srgbClr val="333333"/>
                </a:solidFill>
                <a:latin typeface="+mj-lt"/>
                <a:ea typeface="+mj-ea"/>
                <a:cs typeface="+mj-cs"/>
                <a:sym typeface="Helvetica"/>
              </a:defRPr>
            </a:pPr>
            <a:r>
              <a:t>registered as female with a GP surgery.</a:t>
            </a:r>
          </a:p>
          <a:p>
            <a:pPr marL="0" indent="0" defTabSz="434340">
              <a:lnSpc>
                <a:spcPts val="6100"/>
              </a:lnSpc>
              <a:spcBef>
                <a:spcPts val="900"/>
              </a:spcBef>
              <a:buSzTx/>
              <a:buNone/>
              <a:defRPr sz="3230">
                <a:solidFill>
                  <a:srgbClr val="333333"/>
                </a:solidFill>
                <a:latin typeface="+mj-lt"/>
                <a:ea typeface="+mj-ea"/>
                <a:cs typeface="+mj-cs"/>
                <a:sym typeface="Helvetica"/>
              </a:defRPr>
            </a:pPr>
            <a:r>
              <a:t>You may get your first invite up to 6 months before you turn 25. You can book an appointment as soon as you get the invite.</a:t>
            </a:r>
          </a:p>
          <a:p>
            <a:pPr marL="0" indent="0" defTabSz="434340">
              <a:lnSpc>
                <a:spcPts val="6100"/>
              </a:lnSpc>
              <a:spcBef>
                <a:spcPts val="900"/>
              </a:spcBef>
              <a:buSzTx/>
              <a:buNone/>
              <a:defRPr sz="3230">
                <a:solidFill>
                  <a:srgbClr val="333333"/>
                </a:solidFill>
                <a:latin typeface="+mj-lt"/>
                <a:ea typeface="+mj-ea"/>
                <a:cs typeface="+mj-cs"/>
                <a:sym typeface="Helvetica"/>
              </a:defRPr>
            </a:pPr>
            <a:r>
              <a:t>Your cervical screening result will help decide when you are next invited for cervical screening. </a:t>
            </a:r>
          </a:p>
          <a:p>
            <a:pPr marL="0" indent="0" defTabSz="434340">
              <a:lnSpc>
                <a:spcPts val="6100"/>
              </a:lnSpc>
              <a:spcBef>
                <a:spcPts val="900"/>
              </a:spcBef>
              <a:buSzTx/>
              <a:buNone/>
              <a:defRPr sz="3230">
                <a:solidFill>
                  <a:srgbClr val="333333"/>
                </a:solidFill>
                <a:latin typeface="+mj-lt"/>
                <a:ea typeface="+mj-ea"/>
                <a:cs typeface="+mj-cs"/>
                <a:sym typeface="Helvetica"/>
              </a:defRPr>
            </a:pPr>
            <a:r>
              <a:t>You may be invited:</a:t>
            </a:r>
          </a:p>
          <a:p>
            <a:pPr marL="434340" indent="-301625" defTabSz="434340">
              <a:lnSpc>
                <a:spcPts val="5700"/>
              </a:lnSpc>
              <a:spcBef>
                <a:spcPts val="400"/>
              </a:spcBef>
              <a:buClr>
                <a:srgbClr val="333333"/>
              </a:buClr>
              <a:buSzPct val="100000"/>
              <a:buFont typeface="Helvetica"/>
              <a:defRPr sz="3230">
                <a:solidFill>
                  <a:srgbClr val="333333"/>
                </a:solidFill>
                <a:latin typeface="+mj-lt"/>
                <a:ea typeface="+mj-ea"/>
                <a:cs typeface="+mj-cs"/>
                <a:sym typeface="Helvetica"/>
              </a:defRPr>
            </a:pPr>
            <a:r>
              <a:t>every year</a:t>
            </a:r>
          </a:p>
          <a:p>
            <a:pPr marL="434340" indent="-301625" defTabSz="434340">
              <a:lnSpc>
                <a:spcPts val="5700"/>
              </a:lnSpc>
              <a:spcBef>
                <a:spcPts val="400"/>
              </a:spcBef>
              <a:buClr>
                <a:srgbClr val="333333"/>
              </a:buClr>
              <a:buSzPct val="100000"/>
              <a:buFont typeface="Helvetica"/>
              <a:defRPr sz="3230">
                <a:solidFill>
                  <a:srgbClr val="333333"/>
                </a:solidFill>
                <a:latin typeface="+mj-lt"/>
                <a:ea typeface="+mj-ea"/>
                <a:cs typeface="+mj-cs"/>
                <a:sym typeface="Helvetica"/>
              </a:defRPr>
            </a:pPr>
            <a:r>
              <a:t>every 3 years</a:t>
            </a:r>
          </a:p>
          <a:p>
            <a:pPr marL="434340" indent="-301625" defTabSz="434340">
              <a:lnSpc>
                <a:spcPts val="5700"/>
              </a:lnSpc>
              <a:spcBef>
                <a:spcPts val="400"/>
              </a:spcBef>
              <a:buClr>
                <a:srgbClr val="333333"/>
              </a:buClr>
              <a:buSzPct val="100000"/>
              <a:buFont typeface="Helvetica"/>
              <a:defRPr sz="3230">
                <a:solidFill>
                  <a:srgbClr val="333333"/>
                </a:solidFill>
                <a:latin typeface="+mj-lt"/>
                <a:ea typeface="+mj-ea"/>
                <a:cs typeface="+mj-cs"/>
                <a:sym typeface="Helvetica"/>
              </a:defRPr>
            </a:pPr>
            <a:r>
              <a:t>every 5 years</a:t>
            </a:r>
          </a:p>
          <a:p>
            <a:pPr marL="434340" indent="-301625" defTabSz="434340">
              <a:lnSpc>
                <a:spcPts val="5700"/>
              </a:lnSpc>
              <a:spcBef>
                <a:spcPts val="400"/>
              </a:spcBef>
              <a:buClr>
                <a:srgbClr val="333333"/>
              </a:buClr>
              <a:buSzPct val="100000"/>
              <a:buFont typeface="Helvetica"/>
              <a:defRPr sz="3230">
                <a:solidFill>
                  <a:srgbClr val="333333"/>
                </a:solidFill>
                <a:latin typeface="+mj-lt"/>
                <a:ea typeface="+mj-ea"/>
                <a:cs typeface="+mj-cs"/>
                <a:sym typeface="Helvetica"/>
              </a:defRPr>
            </a:pPr>
            <a:r>
              <a:t>straight to colposcopy for more tests.</a:t>
            </a:r>
          </a:p>
          <a:p>
            <a:pPr marL="434340" indent="-434340" defTabSz="434340">
              <a:lnSpc>
                <a:spcPts val="5700"/>
              </a:lnSpc>
              <a:spcBef>
                <a:spcPts val="400"/>
              </a:spcBef>
              <a:buSzTx/>
              <a:buNone/>
              <a:tabLst>
                <a:tab pos="127000" algn="l"/>
                <a:tab pos="431800" algn="l"/>
              </a:tabLst>
              <a:defRPr sz="3230">
                <a:solidFill>
                  <a:srgbClr val="333333"/>
                </a:solidFill>
                <a:latin typeface="+mj-lt"/>
                <a:ea typeface="+mj-ea"/>
                <a:cs typeface="+mj-cs"/>
                <a:sym typeface="Helvetica"/>
              </a:defRPr>
            </a:pPr>
            <a:endParaRPr/>
          </a:p>
          <a:p>
            <a:pPr marL="0" indent="0" defTabSz="434340">
              <a:lnSpc>
                <a:spcPct val="100000"/>
              </a:lnSpc>
              <a:spcBef>
                <a:spcPts val="0"/>
              </a:spcBef>
              <a:buSzTx/>
              <a:buNone/>
              <a:defRPr sz="3230">
                <a:solidFill>
                  <a:srgbClr val="333333"/>
                </a:solidFill>
                <a:latin typeface="+mj-lt"/>
                <a:ea typeface="+mj-ea"/>
                <a:cs typeface="+mj-cs"/>
                <a:sym typeface="Helvetica"/>
              </a:defRPr>
            </a:pPr>
            <a:r>
              <a:t>We know that cervical screening isn’t easy for everyone and we have lots of support available if you are finding it difficult to make a decision about whether to go. Our trained Helpline volunteers can talk you through the benefits and risks, as well as ways to make the test better for you – call them free on </a:t>
            </a:r>
            <a:r>
              <a:rPr b="1"/>
              <a:t>0808 802 8000</a:t>
            </a:r>
            <a:r>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ovid update"/>
          <p:cNvSpPr txBox="1">
            <a:spLocks noGrp="1"/>
          </p:cNvSpPr>
          <p:nvPr>
            <p:ph type="title"/>
          </p:nvPr>
        </p:nvSpPr>
        <p:spPr>
          <a:xfrm>
            <a:off x="1206500" y="1079499"/>
            <a:ext cx="21971000" cy="1433167"/>
          </a:xfrm>
          <a:prstGeom prst="rect">
            <a:avLst/>
          </a:prstGeom>
        </p:spPr>
        <p:txBody>
          <a:bodyPr/>
          <a:lstStyle>
            <a:lvl1pPr>
              <a:defRPr spc="-200"/>
            </a:lvl1pPr>
          </a:lstStyle>
          <a:p>
            <a:r>
              <a:t>Covid update</a:t>
            </a:r>
          </a:p>
        </p:txBody>
      </p:sp>
      <p:sp>
        <p:nvSpPr>
          <p:cNvPr id="160" name="Slide Subtitle"/>
          <p:cNvSpPr txBox="1">
            <a:spLocks noGrp="1"/>
          </p:cNvSpPr>
          <p:nvPr>
            <p:ph type="body" sz="quarter" idx="1"/>
          </p:nvPr>
        </p:nvSpPr>
        <p:spPr>
          <a:xfrm>
            <a:off x="1206500" y="2372960"/>
            <a:ext cx="21971000" cy="934779"/>
          </a:xfrm>
          <a:prstGeom prst="rect">
            <a:avLst/>
          </a:prstGeom>
        </p:spPr>
        <p:txBody>
          <a:bodyPr/>
          <a:lstStyle/>
          <a:p>
            <a:endParaRPr/>
          </a:p>
        </p:txBody>
      </p:sp>
      <p:sp>
        <p:nvSpPr>
          <p:cNvPr id="161" name="If you have symptoms please do lateral flow test…"/>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If you have symptoms please do lateral flow test</a:t>
            </a:r>
          </a:p>
          <a:p>
            <a:r>
              <a:t>You can obtain the free flow test from  </a:t>
            </a:r>
            <a:r>
              <a:rPr u="sng">
                <a:solidFill>
                  <a:srgbClr val="0000FF"/>
                </a:solidFill>
                <a:uFill>
                  <a:solidFill>
                    <a:srgbClr val="0000FF"/>
                  </a:solidFill>
                </a:uFill>
                <a:hlinkClick r:id="rId2"/>
              </a:rPr>
              <a:t>https://www.gov.uk/order-coronavirus-rapid-lateral-flow-tests</a:t>
            </a:r>
          </a:p>
          <a:p>
            <a:r>
              <a:t>You need to tick that you have symptoms</a:t>
            </a:r>
          </a:p>
          <a:p>
            <a:r>
              <a:t>If you are positive, report via </a:t>
            </a:r>
            <a:r>
              <a:rPr u="sng">
                <a:solidFill>
                  <a:srgbClr val="0000FF"/>
                </a:solidFill>
                <a:uFill>
                  <a:solidFill>
                    <a:srgbClr val="0000FF"/>
                  </a:solidFill>
                </a:uFill>
                <a:hlinkClick r:id="rId3"/>
              </a:rPr>
              <a:t>https://www.gov.uk/report-covid19-result</a:t>
            </a:r>
            <a:r>
              <a:t> or NHS 119</a:t>
            </a:r>
          </a:p>
          <a:p>
            <a:r>
              <a:t>You will be contacted by Covid Medicines Delivery Unit (CMDU) for assessment for treatment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High risk patients"/>
          <p:cNvSpPr txBox="1">
            <a:spLocks noGrp="1"/>
          </p:cNvSpPr>
          <p:nvPr>
            <p:ph type="title"/>
          </p:nvPr>
        </p:nvSpPr>
        <p:spPr>
          <a:xfrm>
            <a:off x="1206500" y="1079500"/>
            <a:ext cx="21971000" cy="1433164"/>
          </a:xfrm>
          <a:prstGeom prst="rect">
            <a:avLst/>
          </a:prstGeom>
        </p:spPr>
        <p:txBody>
          <a:bodyPr/>
          <a:lstStyle>
            <a:lvl1pPr>
              <a:defRPr spc="-200"/>
            </a:lvl1pPr>
          </a:lstStyle>
          <a:p>
            <a:r>
              <a:t>High risk patients</a:t>
            </a:r>
          </a:p>
        </p:txBody>
      </p:sp>
      <p:sp>
        <p:nvSpPr>
          <p:cNvPr id="164" name="For example:"/>
          <p:cNvSpPr txBox="1">
            <a:spLocks noGrp="1"/>
          </p:cNvSpPr>
          <p:nvPr>
            <p:ph type="body" sz="quarter" idx="1"/>
          </p:nvPr>
        </p:nvSpPr>
        <p:spPr>
          <a:xfrm>
            <a:off x="1206500" y="2372960"/>
            <a:ext cx="21971000" cy="934782"/>
          </a:xfrm>
          <a:prstGeom prst="rect">
            <a:avLst/>
          </a:prstGeom>
        </p:spPr>
        <p:txBody>
          <a:bodyPr/>
          <a:lstStyle/>
          <a:p>
            <a:r>
              <a:t>For example:</a:t>
            </a:r>
          </a:p>
        </p:txBody>
      </p:sp>
      <p:sp>
        <p:nvSpPr>
          <p:cNvPr id="165"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03504" indent="-603504" defTabSz="2413954">
              <a:spcBef>
                <a:spcPts val="4400"/>
              </a:spcBef>
              <a:defRPr sz="4700"/>
            </a:pPr>
            <a:r>
              <a:t>Solid organ cancer</a:t>
            </a:r>
          </a:p>
          <a:p>
            <a:pPr marL="603504" indent="-603504" defTabSz="2413954">
              <a:spcBef>
                <a:spcPts val="4400"/>
              </a:spcBef>
              <a:defRPr sz="4700"/>
            </a:pPr>
            <a:r>
              <a:t>Haematological diseases and recipients of haematological stem cell transplant</a:t>
            </a:r>
          </a:p>
          <a:p>
            <a:pPr marL="603504" indent="-603504" defTabSz="2413954">
              <a:spcBef>
                <a:spcPts val="4400"/>
              </a:spcBef>
              <a:defRPr sz="4700"/>
            </a:pPr>
            <a:r>
              <a:t>renal conditions</a:t>
            </a:r>
          </a:p>
          <a:p>
            <a:pPr marL="603504" indent="-603504" defTabSz="2413954">
              <a:spcBef>
                <a:spcPts val="4400"/>
              </a:spcBef>
              <a:defRPr sz="4700"/>
            </a:pPr>
            <a:r>
              <a:t>liver conditions</a:t>
            </a:r>
          </a:p>
          <a:p>
            <a:pPr marL="603504" indent="-603504" defTabSz="2413954">
              <a:spcBef>
                <a:spcPts val="4400"/>
              </a:spcBef>
              <a:defRPr sz="4700"/>
            </a:pPr>
            <a:r>
              <a:t>immune mediated  inflammatory diseases</a:t>
            </a:r>
          </a:p>
          <a:p>
            <a:pPr marL="603504" indent="-603504" defTabSz="2413954">
              <a:spcBef>
                <a:spcPts val="4400"/>
              </a:spcBef>
              <a:defRPr sz="4700"/>
            </a:pPr>
            <a:r>
              <a:t>primary and acquired immune deficiencies </a:t>
            </a:r>
          </a:p>
          <a:p>
            <a:pPr marL="603504" indent="-603504" defTabSz="2413954">
              <a:spcBef>
                <a:spcPts val="4400"/>
              </a:spcBef>
              <a:defRPr sz="4700"/>
            </a:pPr>
            <a:r>
              <a:t>Down’s syndrome &amp; other genetic disorders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ovid booster"/>
          <p:cNvSpPr txBox="1">
            <a:spLocks noGrp="1"/>
          </p:cNvSpPr>
          <p:nvPr>
            <p:ph type="title"/>
          </p:nvPr>
        </p:nvSpPr>
        <p:spPr>
          <a:xfrm>
            <a:off x="1206500" y="1079500"/>
            <a:ext cx="21971000" cy="1433164"/>
          </a:xfrm>
          <a:prstGeom prst="rect">
            <a:avLst/>
          </a:prstGeom>
        </p:spPr>
        <p:txBody>
          <a:bodyPr/>
          <a:lstStyle>
            <a:lvl1pPr>
              <a:defRPr spc="-200"/>
            </a:lvl1pPr>
          </a:lstStyle>
          <a:p>
            <a:r>
              <a:t>Covid booster</a:t>
            </a:r>
          </a:p>
        </p:txBody>
      </p:sp>
      <p:sp>
        <p:nvSpPr>
          <p:cNvPr id="168" name="Who can get the 4th jab"/>
          <p:cNvSpPr txBox="1">
            <a:spLocks noGrp="1"/>
          </p:cNvSpPr>
          <p:nvPr>
            <p:ph type="body" sz="quarter" idx="1"/>
          </p:nvPr>
        </p:nvSpPr>
        <p:spPr>
          <a:xfrm>
            <a:off x="1206500" y="2372960"/>
            <a:ext cx="21971000" cy="934782"/>
          </a:xfrm>
          <a:prstGeom prst="rect">
            <a:avLst/>
          </a:prstGeom>
        </p:spPr>
        <p:txBody>
          <a:bodyPr/>
          <a:lstStyle/>
          <a:p>
            <a:r>
              <a:t>Who can get the 4th jab </a:t>
            </a:r>
          </a:p>
        </p:txBody>
      </p:sp>
      <p:sp>
        <p:nvSpPr>
          <p:cNvPr id="169"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adults aged 75 &amp; over</a:t>
            </a:r>
          </a:p>
          <a:p>
            <a:r>
              <a:t>residents in care homes for older adults</a:t>
            </a:r>
          </a:p>
          <a:p>
            <a:r>
              <a:t>those aged 12 &amp; over with weakened immune systems</a:t>
            </a:r>
          </a:p>
          <a:p>
            <a:pPr marL="0" indent="0">
              <a:buSzTx/>
              <a:buNone/>
            </a:pPr>
            <a:endParaRPr/>
          </a:p>
          <a:p>
            <a:pPr marL="0" indent="0">
              <a:buSzTx/>
              <a:buNone/>
            </a:pPr>
            <a:r>
              <a:t>You can book an appt online 3 months (91 days) after your previous dose; </a:t>
            </a:r>
          </a:p>
          <a:p>
            <a:pPr marL="0" indent="0">
              <a:buSzTx/>
              <a:buNone/>
            </a:pPr>
            <a:r>
              <a:t>A wider group of people will be offered an autumn booster, although the details haven’t yet been confirmed</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Monkeypox"/>
          <p:cNvSpPr txBox="1">
            <a:spLocks noGrp="1"/>
          </p:cNvSpPr>
          <p:nvPr>
            <p:ph type="title"/>
          </p:nvPr>
        </p:nvSpPr>
        <p:spPr>
          <a:xfrm>
            <a:off x="1206500" y="1079499"/>
            <a:ext cx="21971000" cy="1433167"/>
          </a:xfrm>
          <a:prstGeom prst="rect">
            <a:avLst/>
          </a:prstGeom>
        </p:spPr>
        <p:txBody>
          <a:bodyPr/>
          <a:lstStyle>
            <a:lvl1pPr>
              <a:defRPr spc="-200"/>
            </a:lvl1pPr>
          </a:lstStyle>
          <a:p>
            <a:r>
              <a:t>Monkeypox</a:t>
            </a:r>
          </a:p>
        </p:txBody>
      </p:sp>
      <p:sp>
        <p:nvSpPr>
          <p:cNvPr id="173" name="Slide Subtitle"/>
          <p:cNvSpPr txBox="1">
            <a:spLocks noGrp="1"/>
          </p:cNvSpPr>
          <p:nvPr>
            <p:ph type="body" sz="quarter" idx="1"/>
          </p:nvPr>
        </p:nvSpPr>
        <p:spPr>
          <a:xfrm>
            <a:off x="1206500" y="2372960"/>
            <a:ext cx="21971000" cy="934779"/>
          </a:xfrm>
          <a:prstGeom prst="rect">
            <a:avLst/>
          </a:prstGeom>
        </p:spPr>
        <p:txBody>
          <a:bodyPr/>
          <a:lstStyle/>
          <a:p>
            <a:r>
              <a:t>Now is a notifiable disease</a:t>
            </a:r>
          </a:p>
        </p:txBody>
      </p:sp>
      <p:sp>
        <p:nvSpPr>
          <p:cNvPr id="174" name="Slide bullet text"/>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indent="0" defTabSz="390906">
              <a:lnSpc>
                <a:spcPct val="100000"/>
              </a:lnSpc>
              <a:spcBef>
                <a:spcPts val="0"/>
              </a:spcBef>
              <a:buSzTx/>
              <a:buNone/>
              <a:defRPr sz="4050">
                <a:solidFill>
                  <a:srgbClr val="0B0C0C"/>
                </a:solidFill>
                <a:latin typeface="Arial"/>
                <a:ea typeface="Arial"/>
                <a:cs typeface="Arial"/>
                <a:sym typeface="Arial"/>
              </a:defRPr>
            </a:pPr>
            <a:r>
              <a:t>Monkeypox is a rare disease that is caused by the monkeypox virus. Monkeypox is most commonly seen in central and west Africa but there has been a recent increase in cases in the UK as well as other parts of the world where it has not been seen before.</a:t>
            </a:r>
          </a:p>
          <a:p>
            <a:pPr marL="0" indent="0" defTabSz="390906">
              <a:lnSpc>
                <a:spcPct val="100000"/>
              </a:lnSpc>
              <a:spcBef>
                <a:spcPts val="0"/>
              </a:spcBef>
              <a:buSzTx/>
              <a:buNone/>
              <a:defRPr sz="4050">
                <a:solidFill>
                  <a:srgbClr val="0B0C0C"/>
                </a:solidFill>
                <a:latin typeface="Arial"/>
                <a:ea typeface="Arial"/>
                <a:cs typeface="Arial"/>
                <a:sym typeface="Arial"/>
              </a:defRPr>
            </a:pPr>
            <a:endParaRPr/>
          </a:p>
          <a:p>
            <a:pPr marL="0" indent="0" defTabSz="390906">
              <a:lnSpc>
                <a:spcPts val="7000"/>
              </a:lnSpc>
              <a:spcBef>
                <a:spcPts val="1700"/>
              </a:spcBef>
              <a:buSzTx/>
              <a:buNone/>
              <a:defRPr sz="4050">
                <a:solidFill>
                  <a:srgbClr val="0B0C0C"/>
                </a:solidFill>
                <a:latin typeface="Arial"/>
                <a:ea typeface="Arial"/>
                <a:cs typeface="Arial"/>
                <a:sym typeface="Arial"/>
              </a:defRPr>
            </a:pPr>
            <a:r>
              <a:t>Monkeypox usually causes a mild illness that resolves without treatment and most people recover within a few weeks. However, severe illness can occur in some people. It is possible that young children, pregnant women and immunocompromised people are more at risk of becoming severely unwell than others.</a:t>
            </a:r>
          </a:p>
          <a:p>
            <a:pPr marL="0" indent="0" defTabSz="390906">
              <a:lnSpc>
                <a:spcPts val="7000"/>
              </a:lnSpc>
              <a:spcBef>
                <a:spcPts val="1700"/>
              </a:spcBef>
              <a:buSzTx/>
              <a:buNone/>
              <a:defRPr sz="4050">
                <a:solidFill>
                  <a:srgbClr val="0B0C0C"/>
                </a:solidFill>
                <a:latin typeface="Arial"/>
                <a:ea typeface="Arial"/>
                <a:cs typeface="Arial"/>
                <a:sym typeface="Arial"/>
              </a:defRPr>
            </a:pPr>
            <a:r>
              <a:t>Many cases of monkeypox across the world are suspected to be caused by contact with infected animals. Monkeypox can also spread between people but it does not spread easily.</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lide Title"/>
          <p:cNvSpPr txBox="1">
            <a:spLocks noGrp="1"/>
          </p:cNvSpPr>
          <p:nvPr>
            <p:ph type="title"/>
          </p:nvPr>
        </p:nvSpPr>
        <p:spPr>
          <a:xfrm>
            <a:off x="1206500" y="1079500"/>
            <a:ext cx="21971000" cy="1433164"/>
          </a:xfrm>
          <a:prstGeom prst="rect">
            <a:avLst/>
          </a:prstGeom>
        </p:spPr>
        <p:txBody>
          <a:bodyPr/>
          <a:lstStyle/>
          <a:p>
            <a:endParaRPr/>
          </a:p>
        </p:txBody>
      </p:sp>
      <p:sp>
        <p:nvSpPr>
          <p:cNvPr id="177" name="Slide Subtitle"/>
          <p:cNvSpPr txBox="1">
            <a:spLocks noGrp="1"/>
          </p:cNvSpPr>
          <p:nvPr>
            <p:ph type="body" sz="quarter" idx="1"/>
          </p:nvPr>
        </p:nvSpPr>
        <p:spPr>
          <a:xfrm>
            <a:off x="1206500" y="2372960"/>
            <a:ext cx="21971000" cy="934782"/>
          </a:xfrm>
          <a:prstGeom prst="rect">
            <a:avLst/>
          </a:prstGeom>
        </p:spPr>
        <p:txBody>
          <a:bodyPr/>
          <a:lstStyle/>
          <a:p>
            <a:endParaRPr/>
          </a:p>
        </p:txBody>
      </p:sp>
      <p:sp>
        <p:nvSpPr>
          <p:cNvPr id="178"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indent="0" defTabSz="388620">
              <a:lnSpc>
                <a:spcPct val="100000"/>
              </a:lnSpc>
              <a:spcBef>
                <a:spcPts val="0"/>
              </a:spcBef>
              <a:buSzTx/>
              <a:buNone/>
              <a:defRPr sz="3230">
                <a:solidFill>
                  <a:srgbClr val="0B0C0C"/>
                </a:solidFill>
                <a:latin typeface="Arial"/>
                <a:ea typeface="Arial"/>
                <a:cs typeface="Arial"/>
                <a:sym typeface="Arial"/>
              </a:defRPr>
            </a:pPr>
            <a:r>
              <a:t>Infection mainly spreads between people through direct (skin to skin) contact, including sexual contact, or close contact via particles containing the monkeypox virus. Infection can also be spread via contaminated objects such as linen and soft furnishings. The chances of catching the infection increases when there is close contact with an infected person who has monkeypox symptoms.</a:t>
            </a:r>
          </a:p>
          <a:p>
            <a:pPr marL="0" indent="0" defTabSz="388620">
              <a:lnSpc>
                <a:spcPct val="100000"/>
              </a:lnSpc>
              <a:spcBef>
                <a:spcPts val="0"/>
              </a:spcBef>
              <a:buSzTx/>
              <a:buNone/>
              <a:defRPr sz="3230">
                <a:solidFill>
                  <a:srgbClr val="0B0C0C"/>
                </a:solidFill>
                <a:latin typeface="Arial"/>
                <a:ea typeface="Arial"/>
                <a:cs typeface="Arial"/>
                <a:sym typeface="Arial"/>
              </a:defRPr>
            </a:pPr>
            <a:endParaRPr/>
          </a:p>
          <a:p>
            <a:pPr marL="0" indent="0" defTabSz="388620">
              <a:lnSpc>
                <a:spcPts val="6000"/>
              </a:lnSpc>
              <a:spcBef>
                <a:spcPts val="1700"/>
              </a:spcBef>
              <a:buSzTx/>
              <a:buNone/>
              <a:defRPr sz="3315">
                <a:solidFill>
                  <a:srgbClr val="0B0C0C"/>
                </a:solidFill>
                <a:latin typeface="Arial"/>
                <a:ea typeface="Arial"/>
                <a:cs typeface="Arial"/>
                <a:sym typeface="Arial"/>
              </a:defRPr>
            </a:pPr>
            <a:r>
              <a:t>Monkeypox infection usually starts with symptoms such as fever, headache, muscle aches, backache, chills or exhaustion. This is followed by a rash a few days later that may start on the face, groin or hands, before spreading to the rest of the body. It starts as raised spots, which turn into small blisters filled with fluid (lesions). These blisters eventually form scabs which later fall off.</a:t>
            </a:r>
          </a:p>
          <a:p>
            <a:pPr marL="0" indent="0" defTabSz="388620">
              <a:lnSpc>
                <a:spcPts val="6000"/>
              </a:lnSpc>
              <a:spcBef>
                <a:spcPts val="1700"/>
              </a:spcBef>
              <a:buSzTx/>
              <a:buNone/>
              <a:defRPr sz="3315">
                <a:solidFill>
                  <a:srgbClr val="0B0C0C"/>
                </a:solidFill>
                <a:latin typeface="Arial"/>
                <a:ea typeface="Arial"/>
                <a:cs typeface="Arial"/>
                <a:sym typeface="Arial"/>
              </a:defRPr>
            </a:pPr>
            <a:r>
              <a:t>An individual with monkeypox is considered infectious from when their symptoms start, until their lesions have scabbed over, all the scabs have fallen off and a fresh layer of skin has formed underneath. This may take several weeks.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Ending self-isolation"/>
          <p:cNvSpPr txBox="1">
            <a:spLocks noGrp="1"/>
          </p:cNvSpPr>
          <p:nvPr>
            <p:ph type="title"/>
          </p:nvPr>
        </p:nvSpPr>
        <p:spPr>
          <a:xfrm>
            <a:off x="1206500" y="1079500"/>
            <a:ext cx="21971000" cy="1433164"/>
          </a:xfrm>
          <a:prstGeom prst="rect">
            <a:avLst/>
          </a:prstGeom>
        </p:spPr>
        <p:txBody>
          <a:bodyPr/>
          <a:lstStyle>
            <a:lvl1pPr>
              <a:defRPr spc="-200"/>
            </a:lvl1pPr>
          </a:lstStyle>
          <a:p>
            <a:r>
              <a:t>Ending self-isolation</a:t>
            </a:r>
          </a:p>
        </p:txBody>
      </p:sp>
      <p:sp>
        <p:nvSpPr>
          <p:cNvPr id="181" name="You should see-isolate at home until:"/>
          <p:cNvSpPr txBox="1">
            <a:spLocks noGrp="1"/>
          </p:cNvSpPr>
          <p:nvPr>
            <p:ph type="body" sz="quarter" idx="1"/>
          </p:nvPr>
        </p:nvSpPr>
        <p:spPr>
          <a:xfrm>
            <a:off x="1206500" y="2372960"/>
            <a:ext cx="21971000" cy="934782"/>
          </a:xfrm>
          <a:prstGeom prst="rect">
            <a:avLst/>
          </a:prstGeom>
        </p:spPr>
        <p:txBody>
          <a:bodyPr/>
          <a:lstStyle/>
          <a:p>
            <a:r>
              <a:t>You should see-isolate at home until:</a:t>
            </a:r>
          </a:p>
        </p:txBody>
      </p:sp>
      <p:sp>
        <p:nvSpPr>
          <p:cNvPr id="182"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84047" indent="-266699" defTabSz="384047">
              <a:lnSpc>
                <a:spcPts val="6700"/>
              </a:lnSpc>
              <a:spcBef>
                <a:spcPts val="400"/>
              </a:spcBef>
              <a:buClr>
                <a:srgbClr val="0B0C0C"/>
              </a:buClr>
              <a:buSzPct val="100000"/>
              <a:buFont typeface="Arial"/>
              <a:defRPr sz="3864">
                <a:solidFill>
                  <a:srgbClr val="0B0C0C"/>
                </a:solidFill>
                <a:latin typeface="Arial"/>
                <a:ea typeface="Arial"/>
                <a:cs typeface="Arial"/>
                <a:sym typeface="Arial"/>
              </a:defRPr>
            </a:pPr>
            <a:r>
              <a:t>you have not had a high temperature for at least 72 hours</a:t>
            </a:r>
          </a:p>
          <a:p>
            <a:pPr marL="384047" indent="-266699" defTabSz="384047">
              <a:lnSpc>
                <a:spcPts val="6700"/>
              </a:lnSpc>
              <a:spcBef>
                <a:spcPts val="400"/>
              </a:spcBef>
              <a:buClr>
                <a:srgbClr val="0B0C0C"/>
              </a:buClr>
              <a:buSzPct val="100000"/>
              <a:buFont typeface="Arial"/>
              <a:defRPr sz="3864">
                <a:solidFill>
                  <a:srgbClr val="0B0C0C"/>
                </a:solidFill>
                <a:latin typeface="Arial"/>
                <a:ea typeface="Arial"/>
                <a:cs typeface="Arial"/>
                <a:sym typeface="Arial"/>
              </a:defRPr>
            </a:pPr>
            <a:r>
              <a:t>you have had no new lesions in the previous 48 hours</a:t>
            </a:r>
          </a:p>
          <a:p>
            <a:pPr marL="384047" indent="-266699" defTabSz="384047">
              <a:lnSpc>
                <a:spcPts val="6700"/>
              </a:lnSpc>
              <a:spcBef>
                <a:spcPts val="400"/>
              </a:spcBef>
              <a:buClr>
                <a:srgbClr val="0B0C0C"/>
              </a:buClr>
              <a:buSzPct val="100000"/>
              <a:buFont typeface="Arial"/>
              <a:defRPr sz="3864">
                <a:solidFill>
                  <a:srgbClr val="0B0C0C"/>
                </a:solidFill>
                <a:latin typeface="Arial"/>
                <a:ea typeface="Arial"/>
                <a:cs typeface="Arial"/>
                <a:sym typeface="Arial"/>
              </a:defRPr>
            </a:pPr>
            <a:r>
              <a:t>all your lesions have scabbed over</a:t>
            </a:r>
          </a:p>
          <a:p>
            <a:pPr marL="384047" indent="-266699" defTabSz="384047">
              <a:lnSpc>
                <a:spcPts val="6700"/>
              </a:lnSpc>
              <a:spcBef>
                <a:spcPts val="400"/>
              </a:spcBef>
              <a:buClr>
                <a:srgbClr val="0B0C0C"/>
              </a:buClr>
              <a:buSzPct val="100000"/>
              <a:buFont typeface="Arial"/>
              <a:defRPr sz="3864">
                <a:solidFill>
                  <a:srgbClr val="0B0C0C"/>
                </a:solidFill>
                <a:latin typeface="Arial"/>
                <a:ea typeface="Arial"/>
                <a:cs typeface="Arial"/>
                <a:sym typeface="Arial"/>
              </a:defRPr>
            </a:pPr>
            <a:r>
              <a:t>you have no lesions in your mouth</a:t>
            </a:r>
          </a:p>
          <a:p>
            <a:pPr marL="384047" indent="-266699" defTabSz="384047">
              <a:lnSpc>
                <a:spcPts val="6700"/>
              </a:lnSpc>
              <a:spcBef>
                <a:spcPts val="400"/>
              </a:spcBef>
              <a:buClr>
                <a:srgbClr val="0B0C0C"/>
              </a:buClr>
              <a:buSzPct val="100000"/>
              <a:buFont typeface="Arial"/>
              <a:defRPr sz="3864">
                <a:solidFill>
                  <a:srgbClr val="0B0C0C"/>
                </a:solidFill>
                <a:latin typeface="Arial"/>
                <a:ea typeface="Arial"/>
                <a:cs typeface="Arial"/>
                <a:sym typeface="Arial"/>
              </a:defRPr>
            </a:pPr>
            <a:r>
              <a:t>any lesions on your face, arms and hands have scabbed over, all the scabs have fallen off and a fresh layer of skin has formed underneath</a:t>
            </a:r>
          </a:p>
          <a:p>
            <a:pPr marL="0" indent="0" defTabSz="384047">
              <a:lnSpc>
                <a:spcPts val="6700"/>
              </a:lnSpc>
              <a:spcBef>
                <a:spcPts val="400"/>
              </a:spcBef>
              <a:buSzTx/>
              <a:buNone/>
              <a:defRPr sz="3864">
                <a:solidFill>
                  <a:srgbClr val="0B0C0C"/>
                </a:solidFill>
                <a:latin typeface="Arial"/>
                <a:ea typeface="Arial"/>
                <a:cs typeface="Arial"/>
                <a:sym typeface="Arial"/>
              </a:defRPr>
            </a:pPr>
            <a:endParaRPr/>
          </a:p>
          <a:p>
            <a:pPr marL="0" indent="0" defTabSz="384047">
              <a:lnSpc>
                <a:spcPts val="6700"/>
              </a:lnSpc>
              <a:spcBef>
                <a:spcPts val="1600"/>
              </a:spcBef>
              <a:buSzTx/>
              <a:buNone/>
              <a:defRPr sz="3864">
                <a:solidFill>
                  <a:srgbClr val="0B0C0C"/>
                </a:solidFill>
                <a:latin typeface="Arial"/>
                <a:ea typeface="Arial"/>
                <a:cs typeface="Arial"/>
                <a:sym typeface="Arial"/>
              </a:defRPr>
            </a:pPr>
            <a:r>
              <a:t>If you meet all of the points above, you may be able to stop self-isolating and you should contact the medical team for further advice.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ontinue.."/>
          <p:cNvSpPr txBox="1">
            <a:spLocks noGrp="1"/>
          </p:cNvSpPr>
          <p:nvPr>
            <p:ph type="title"/>
          </p:nvPr>
        </p:nvSpPr>
        <p:spPr>
          <a:xfrm>
            <a:off x="1206500" y="1079500"/>
            <a:ext cx="21971000" cy="1433164"/>
          </a:xfrm>
          <a:prstGeom prst="rect">
            <a:avLst/>
          </a:prstGeom>
        </p:spPr>
        <p:txBody>
          <a:bodyPr/>
          <a:lstStyle>
            <a:lvl1pPr>
              <a:defRPr spc="-200"/>
            </a:lvl1pPr>
          </a:lstStyle>
          <a:p>
            <a:r>
              <a:t>Continue..</a:t>
            </a:r>
          </a:p>
        </p:txBody>
      </p:sp>
      <p:sp>
        <p:nvSpPr>
          <p:cNvPr id="185" name="Slide Subtitle"/>
          <p:cNvSpPr txBox="1">
            <a:spLocks noGrp="1"/>
          </p:cNvSpPr>
          <p:nvPr>
            <p:ph type="body" sz="quarter" idx="1"/>
          </p:nvPr>
        </p:nvSpPr>
        <p:spPr>
          <a:xfrm>
            <a:off x="1206500" y="2372960"/>
            <a:ext cx="21971000" cy="934782"/>
          </a:xfrm>
          <a:prstGeom prst="rect">
            <a:avLst/>
          </a:prstGeom>
        </p:spPr>
        <p:txBody>
          <a:bodyPr/>
          <a:lstStyle/>
          <a:p>
            <a:endParaRPr/>
          </a:p>
        </p:txBody>
      </p:sp>
      <p:sp>
        <p:nvSpPr>
          <p:cNvPr id="186" name="Body Level 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indent="0" defTabSz="457200">
              <a:lnSpc>
                <a:spcPct val="100000"/>
              </a:lnSpc>
              <a:spcBef>
                <a:spcPts val="0"/>
              </a:spcBef>
              <a:buSzTx/>
              <a:buNone/>
              <a:defRPr sz="6100">
                <a:solidFill>
                  <a:srgbClr val="0B0C0C"/>
                </a:solidFill>
                <a:latin typeface="Arial"/>
                <a:ea typeface="Arial"/>
                <a:cs typeface="Arial"/>
                <a:sym typeface="Arial"/>
              </a:defRPr>
            </a:pPr>
            <a:r>
              <a:t>You should continue to avoid close contact with young children, pregnant women and immunosuppressed people until the scabs on all your lesions have fallen off and a fresh layer of skin has formed underneath. </a:t>
            </a:r>
          </a:p>
          <a:p>
            <a:pPr marL="0" indent="0" defTabSz="457200">
              <a:lnSpc>
                <a:spcPct val="100000"/>
              </a:lnSpc>
              <a:spcBef>
                <a:spcPts val="0"/>
              </a:spcBef>
              <a:buSzTx/>
              <a:buNone/>
              <a:defRPr sz="6100">
                <a:solidFill>
                  <a:srgbClr val="0B0C0C"/>
                </a:solidFill>
                <a:latin typeface="Arial"/>
                <a:ea typeface="Arial"/>
                <a:cs typeface="Arial"/>
                <a:sym typeface="Arial"/>
              </a:defRPr>
            </a:pPr>
            <a:endParaRPr/>
          </a:p>
          <a:p>
            <a:pPr marL="0" indent="0" defTabSz="457200">
              <a:lnSpc>
                <a:spcPct val="100000"/>
              </a:lnSpc>
              <a:spcBef>
                <a:spcPts val="0"/>
              </a:spcBef>
              <a:buSzTx/>
              <a:buNone/>
              <a:defRPr sz="6100">
                <a:solidFill>
                  <a:srgbClr val="0B0C0C"/>
                </a:solidFill>
                <a:latin typeface="Arial"/>
                <a:ea typeface="Arial"/>
                <a:cs typeface="Arial"/>
                <a:sym typeface="Arial"/>
              </a:defRPr>
            </a:pPr>
            <a:r>
              <a:t>This is because you may still be infectious until the scabs have fallen off.</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1555</Words>
  <Application>Microsoft Office PowerPoint</Application>
  <PresentationFormat>Custom</PresentationFormat>
  <Paragraphs>144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Helvetica</vt:lpstr>
      <vt:lpstr>Helvetica Neue</vt:lpstr>
      <vt:lpstr>Helvetica Neue Medium</vt:lpstr>
      <vt:lpstr>Times Roman</vt:lpstr>
      <vt:lpstr>21_BasicWhite</vt:lpstr>
      <vt:lpstr>Patient Participation Group</vt:lpstr>
      <vt:lpstr>Topics to cover</vt:lpstr>
      <vt:lpstr>Covid update</vt:lpstr>
      <vt:lpstr>High risk patients</vt:lpstr>
      <vt:lpstr>Covid booster</vt:lpstr>
      <vt:lpstr>Monkeypox</vt:lpstr>
      <vt:lpstr>PowerPoint Presentation</vt:lpstr>
      <vt:lpstr>Ending self-isolation</vt:lpstr>
      <vt:lpstr>Continue..</vt:lpstr>
      <vt:lpstr>Resuming sexual activity</vt:lpstr>
      <vt:lpstr>Improve access</vt:lpstr>
      <vt:lpstr>Things you can do to help</vt:lpstr>
      <vt:lpstr>Thing we try to improve customer care</vt:lpstr>
      <vt:lpstr>CQC compliance report</vt:lpstr>
      <vt:lpstr>Cancer screening programmes</vt:lpstr>
      <vt:lpstr>Continue…</vt:lpstr>
      <vt:lpstr>NHS breast screening programme</vt:lpstr>
      <vt:lpstr>This may not happen the year you turn 50</vt:lpstr>
      <vt:lpstr>Why are women under 50 not invited for screening </vt:lpstr>
      <vt:lpstr>Breast screening after 70</vt:lpstr>
      <vt:lpstr>NHS cervical screening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Participation Group</dc:title>
  <dc:creator>Webster, Sarah</dc:creator>
  <cp:lastModifiedBy>WEBSTER, Sarah (HALCYON MEDICAL)</cp:lastModifiedBy>
  <cp:revision>1</cp:revision>
  <dcterms:modified xsi:type="dcterms:W3CDTF">2022-07-13T16:12:13Z</dcterms:modified>
</cp:coreProperties>
</file>